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315" r:id="rId2"/>
    <p:sldId id="316" r:id="rId3"/>
    <p:sldId id="257" r:id="rId4"/>
    <p:sldId id="258" r:id="rId5"/>
    <p:sldId id="276" r:id="rId6"/>
    <p:sldId id="259" r:id="rId7"/>
    <p:sldId id="260" r:id="rId8"/>
    <p:sldId id="262" r:id="rId9"/>
    <p:sldId id="264" r:id="rId10"/>
    <p:sldId id="263" r:id="rId11"/>
    <p:sldId id="265" r:id="rId12"/>
    <p:sldId id="268" r:id="rId13"/>
    <p:sldId id="270" r:id="rId14"/>
    <p:sldId id="271" r:id="rId15"/>
    <p:sldId id="272" r:id="rId16"/>
    <p:sldId id="267" r:id="rId17"/>
    <p:sldId id="269" r:id="rId18"/>
    <p:sldId id="313" r:id="rId19"/>
    <p:sldId id="274" r:id="rId20"/>
    <p:sldId id="314" r:id="rId21"/>
    <p:sldId id="278" r:id="rId22"/>
    <p:sldId id="281" r:id="rId23"/>
    <p:sldId id="279" r:id="rId24"/>
    <p:sldId id="319" r:id="rId25"/>
    <p:sldId id="287" r:id="rId26"/>
    <p:sldId id="321" r:id="rId27"/>
    <p:sldId id="285" r:id="rId28"/>
    <p:sldId id="320" r:id="rId29"/>
    <p:sldId id="296" r:id="rId30"/>
    <p:sldId id="322" r:id="rId31"/>
    <p:sldId id="293" r:id="rId32"/>
    <p:sldId id="294" r:id="rId33"/>
    <p:sldId id="295" r:id="rId34"/>
    <p:sldId id="286" r:id="rId35"/>
    <p:sldId id="323" r:id="rId36"/>
    <p:sldId id="280" r:id="rId37"/>
    <p:sldId id="324" r:id="rId38"/>
    <p:sldId id="303" r:id="rId39"/>
    <p:sldId id="325" r:id="rId40"/>
    <p:sldId id="304" r:id="rId41"/>
    <p:sldId id="305" r:id="rId42"/>
    <p:sldId id="326" r:id="rId43"/>
    <p:sldId id="266" r:id="rId44"/>
    <p:sldId id="327" r:id="rId45"/>
    <p:sldId id="328" r:id="rId46"/>
    <p:sldId id="273" r:id="rId47"/>
    <p:sldId id="329" r:id="rId48"/>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3" autoAdjust="0"/>
    <p:restoredTop sz="94966" autoAdjust="0"/>
  </p:normalViewPr>
  <p:slideViewPr>
    <p:cSldViewPr snapToGrid="0">
      <p:cViewPr varScale="1">
        <p:scale>
          <a:sx n="121" d="100"/>
          <a:sy n="121" d="100"/>
        </p:scale>
        <p:origin x="7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1CC552-E964-4847-B5E3-583F878984E2}" type="datetimeFigureOut">
              <a:rPr lang="en-SE" smtClean="0"/>
              <a:t>2023-12-05</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A94D44-672B-4F73-B4C7-7DF09EF09A69}" type="slidenum">
              <a:rPr lang="en-SE" smtClean="0"/>
              <a:t>‹#›</a:t>
            </a:fld>
            <a:endParaRPr lang="en-SE"/>
          </a:p>
        </p:txBody>
      </p:sp>
    </p:spTree>
    <p:extLst>
      <p:ext uri="{BB962C8B-B14F-4D97-AF65-F5344CB8AC3E}">
        <p14:creationId xmlns:p14="http://schemas.microsoft.com/office/powerpoint/2010/main" val="1216347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7C436-6718-B453-6810-33EDE918AF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D53DF4CC-76A3-CB84-D911-894868C727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
        <p:nvSpPr>
          <p:cNvPr id="4" name="Date Placeholder 3">
            <a:extLst>
              <a:ext uri="{FF2B5EF4-FFF2-40B4-BE49-F238E27FC236}">
                <a16:creationId xmlns:a16="http://schemas.microsoft.com/office/drawing/2014/main" id="{7BCFD046-29C6-17F5-4D96-2D65EE4C53B8}"/>
              </a:ext>
            </a:extLst>
          </p:cNvPr>
          <p:cNvSpPr>
            <a:spLocks noGrp="1"/>
          </p:cNvSpPr>
          <p:nvPr>
            <p:ph type="dt" sz="half" idx="10"/>
          </p:nvPr>
        </p:nvSpPr>
        <p:spPr/>
        <p:txBody>
          <a:bodyPr/>
          <a:lstStyle/>
          <a:p>
            <a:fld id="{F0B264B1-8842-4F84-AC60-0C74297CCA72}" type="datetimeFigureOut">
              <a:rPr lang="en-SE" smtClean="0"/>
              <a:t>2023-12-05</a:t>
            </a:fld>
            <a:endParaRPr lang="en-SE"/>
          </a:p>
        </p:txBody>
      </p:sp>
      <p:sp>
        <p:nvSpPr>
          <p:cNvPr id="5" name="Footer Placeholder 4">
            <a:extLst>
              <a:ext uri="{FF2B5EF4-FFF2-40B4-BE49-F238E27FC236}">
                <a16:creationId xmlns:a16="http://schemas.microsoft.com/office/drawing/2014/main" id="{0E64FDDA-ADFF-9E1C-D083-717A43A3825F}"/>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09992534-0710-4080-5A5C-244933C1D176}"/>
              </a:ext>
            </a:extLst>
          </p:cNvPr>
          <p:cNvSpPr>
            <a:spLocks noGrp="1"/>
          </p:cNvSpPr>
          <p:nvPr>
            <p:ph type="sldNum" sz="quarter" idx="12"/>
          </p:nvPr>
        </p:nvSpPr>
        <p:spPr/>
        <p:txBody>
          <a:bodyPr/>
          <a:lstStyle/>
          <a:p>
            <a:fld id="{AA23F891-7E02-4EE8-9629-2483EC469F4E}" type="slidenum">
              <a:rPr lang="en-SE" smtClean="0"/>
              <a:t>‹#›</a:t>
            </a:fld>
            <a:endParaRPr lang="en-SE"/>
          </a:p>
        </p:txBody>
      </p:sp>
    </p:spTree>
    <p:extLst>
      <p:ext uri="{BB962C8B-B14F-4D97-AF65-F5344CB8AC3E}">
        <p14:creationId xmlns:p14="http://schemas.microsoft.com/office/powerpoint/2010/main" val="3204832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E2750-9975-7D68-87F1-2166A0678415}"/>
              </a:ext>
            </a:extLst>
          </p:cNvPr>
          <p:cNvSpPr>
            <a:spLocks noGrp="1"/>
          </p:cNvSpPr>
          <p:nvPr>
            <p:ph type="title"/>
          </p:nvPr>
        </p:nvSpPr>
        <p:spPr/>
        <p:txBody>
          <a:body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D2DD9479-C94A-9D96-AC14-FD6E8D7B08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BB14B793-B842-EA78-BB73-DE0AB6837E1A}"/>
              </a:ext>
            </a:extLst>
          </p:cNvPr>
          <p:cNvSpPr>
            <a:spLocks noGrp="1"/>
          </p:cNvSpPr>
          <p:nvPr>
            <p:ph type="dt" sz="half" idx="10"/>
          </p:nvPr>
        </p:nvSpPr>
        <p:spPr/>
        <p:txBody>
          <a:bodyPr/>
          <a:lstStyle/>
          <a:p>
            <a:fld id="{F0B264B1-8842-4F84-AC60-0C74297CCA72}" type="datetimeFigureOut">
              <a:rPr lang="en-SE" smtClean="0"/>
              <a:t>2023-12-05</a:t>
            </a:fld>
            <a:endParaRPr lang="en-SE"/>
          </a:p>
        </p:txBody>
      </p:sp>
      <p:sp>
        <p:nvSpPr>
          <p:cNvPr id="5" name="Footer Placeholder 4">
            <a:extLst>
              <a:ext uri="{FF2B5EF4-FFF2-40B4-BE49-F238E27FC236}">
                <a16:creationId xmlns:a16="http://schemas.microsoft.com/office/drawing/2014/main" id="{476C98A2-59F1-068F-D425-3CFC60FCD123}"/>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A91B9053-2396-38FC-E433-822695A9457E}"/>
              </a:ext>
            </a:extLst>
          </p:cNvPr>
          <p:cNvSpPr>
            <a:spLocks noGrp="1"/>
          </p:cNvSpPr>
          <p:nvPr>
            <p:ph type="sldNum" sz="quarter" idx="12"/>
          </p:nvPr>
        </p:nvSpPr>
        <p:spPr/>
        <p:txBody>
          <a:bodyPr/>
          <a:lstStyle/>
          <a:p>
            <a:fld id="{AA23F891-7E02-4EE8-9629-2483EC469F4E}" type="slidenum">
              <a:rPr lang="en-SE" smtClean="0"/>
              <a:t>‹#›</a:t>
            </a:fld>
            <a:endParaRPr lang="en-SE"/>
          </a:p>
        </p:txBody>
      </p:sp>
    </p:spTree>
    <p:extLst>
      <p:ext uri="{BB962C8B-B14F-4D97-AF65-F5344CB8AC3E}">
        <p14:creationId xmlns:p14="http://schemas.microsoft.com/office/powerpoint/2010/main" val="4294130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B2074A-FB10-7CF4-1CEB-6A66ECFE8AA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A257CE71-19FA-6274-99B7-450222D6E7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8718CD9F-9A4B-1777-17B5-8AFF6D0C550D}"/>
              </a:ext>
            </a:extLst>
          </p:cNvPr>
          <p:cNvSpPr>
            <a:spLocks noGrp="1"/>
          </p:cNvSpPr>
          <p:nvPr>
            <p:ph type="dt" sz="half" idx="10"/>
          </p:nvPr>
        </p:nvSpPr>
        <p:spPr/>
        <p:txBody>
          <a:bodyPr/>
          <a:lstStyle/>
          <a:p>
            <a:fld id="{F0B264B1-8842-4F84-AC60-0C74297CCA72}" type="datetimeFigureOut">
              <a:rPr lang="en-SE" smtClean="0"/>
              <a:t>2023-12-05</a:t>
            </a:fld>
            <a:endParaRPr lang="en-SE"/>
          </a:p>
        </p:txBody>
      </p:sp>
      <p:sp>
        <p:nvSpPr>
          <p:cNvPr id="5" name="Footer Placeholder 4">
            <a:extLst>
              <a:ext uri="{FF2B5EF4-FFF2-40B4-BE49-F238E27FC236}">
                <a16:creationId xmlns:a16="http://schemas.microsoft.com/office/drawing/2014/main" id="{63F9DF2C-2C46-EDA6-20A8-6C828B77C6D0}"/>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9376D91E-DACE-FB43-4A45-99F5E4FC0EAB}"/>
              </a:ext>
            </a:extLst>
          </p:cNvPr>
          <p:cNvSpPr>
            <a:spLocks noGrp="1"/>
          </p:cNvSpPr>
          <p:nvPr>
            <p:ph type="sldNum" sz="quarter" idx="12"/>
          </p:nvPr>
        </p:nvSpPr>
        <p:spPr/>
        <p:txBody>
          <a:bodyPr/>
          <a:lstStyle/>
          <a:p>
            <a:fld id="{AA23F891-7E02-4EE8-9629-2483EC469F4E}" type="slidenum">
              <a:rPr lang="en-SE" smtClean="0"/>
              <a:t>‹#›</a:t>
            </a:fld>
            <a:endParaRPr lang="en-SE"/>
          </a:p>
        </p:txBody>
      </p:sp>
    </p:spTree>
    <p:extLst>
      <p:ext uri="{BB962C8B-B14F-4D97-AF65-F5344CB8AC3E}">
        <p14:creationId xmlns:p14="http://schemas.microsoft.com/office/powerpoint/2010/main" val="1019471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pic>
        <p:nvPicPr>
          <p:cNvPr id="134" name="Bildobjekt 14" descr="Bildobjekt 14"/>
          <p:cNvPicPr>
            <a:picLocks noChangeAspect="1"/>
          </p:cNvPicPr>
          <p:nvPr/>
        </p:nvPicPr>
        <p:blipFill>
          <a:blip r:embed="rId2"/>
          <a:srcRect t="1410" b="15718"/>
          <a:stretch>
            <a:fillRect/>
          </a:stretch>
        </p:blipFill>
        <p:spPr>
          <a:xfrm>
            <a:off x="192088" y="188913"/>
            <a:ext cx="11807826" cy="6480176"/>
          </a:xfrm>
          <a:prstGeom prst="rect">
            <a:avLst/>
          </a:prstGeom>
          <a:ln w="12700">
            <a:miter lim="400000"/>
          </a:ln>
        </p:spPr>
      </p:pic>
      <p:sp>
        <p:nvSpPr>
          <p:cNvPr id="135" name="Triangle"/>
          <p:cNvSpPr/>
          <p:nvPr/>
        </p:nvSpPr>
        <p:spPr>
          <a:xfrm>
            <a:off x="180816" y="181125"/>
            <a:ext cx="3114318" cy="19028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0" y="21600"/>
                </a:lnTo>
                <a:lnTo>
                  <a:pt x="0" y="0"/>
                </a:lnTo>
                <a:close/>
              </a:path>
            </a:pathLst>
          </a:custGeom>
          <a:gradFill>
            <a:gsLst>
              <a:gs pos="41000">
                <a:srgbClr val="FFFFFF">
                  <a:alpha val="76000"/>
                </a:srgbClr>
              </a:gs>
              <a:gs pos="50000">
                <a:srgbClr val="FFFFFF">
                  <a:alpha val="0"/>
                </a:srgbClr>
              </a:gs>
            </a:gsLst>
            <a:lin ang="3479999"/>
          </a:gradFill>
          <a:ln w="12700">
            <a:miter lim="400000"/>
          </a:ln>
        </p:spPr>
        <p:txBody>
          <a:bodyPr lIns="17580" tIns="17580" rIns="17580" bIns="17580" anchor="ctr"/>
          <a:lstStyle/>
          <a:p>
            <a:pPr defTabSz="204860">
              <a:defRPr sz="1600" b="0">
                <a:solidFill>
                  <a:srgbClr val="FFFFFF"/>
                </a:solidFill>
                <a:latin typeface="Helvetica Light"/>
                <a:ea typeface="Helvetica Light"/>
                <a:cs typeface="Helvetica Light"/>
                <a:sym typeface="Helvetica Light"/>
              </a:defRPr>
            </a:pPr>
            <a:endParaRPr sz="800"/>
          </a:p>
        </p:txBody>
      </p:sp>
      <p:sp>
        <p:nvSpPr>
          <p:cNvPr id="136" name="Rektangel 2"/>
          <p:cNvSpPr/>
          <p:nvPr/>
        </p:nvSpPr>
        <p:spPr>
          <a:xfrm>
            <a:off x="6661769" y="1484556"/>
            <a:ext cx="5530232" cy="1302461"/>
          </a:xfrm>
          <a:prstGeom prst="rect">
            <a:avLst/>
          </a:prstGeom>
          <a:solidFill>
            <a:srgbClr val="FFFFFF"/>
          </a:solidFill>
          <a:ln w="12700">
            <a:miter lim="400000"/>
          </a:ln>
        </p:spPr>
        <p:txBody>
          <a:bodyPr tIns="45720" bIns="45720" anchor="ctr"/>
          <a:lstStyle/>
          <a:p>
            <a:pPr defTabSz="914400">
              <a:defRPr sz="3600" b="0">
                <a:solidFill>
                  <a:srgbClr val="FFFFFF"/>
                </a:solidFill>
                <a:latin typeface="Arial"/>
                <a:ea typeface="Arial"/>
                <a:cs typeface="Arial"/>
                <a:sym typeface="Arial"/>
              </a:defRPr>
            </a:pPr>
            <a:endParaRPr sz="1800"/>
          </a:p>
        </p:txBody>
      </p:sp>
      <p:pic>
        <p:nvPicPr>
          <p:cNvPr id="137" name="Bildobjekt 12" descr="Bildobjekt 12"/>
          <p:cNvPicPr>
            <a:picLocks noChangeAspect="1"/>
          </p:cNvPicPr>
          <p:nvPr/>
        </p:nvPicPr>
        <p:blipFill>
          <a:blip r:embed="rId3"/>
          <a:stretch>
            <a:fillRect/>
          </a:stretch>
        </p:blipFill>
        <p:spPr>
          <a:xfrm>
            <a:off x="395446" y="329340"/>
            <a:ext cx="744263" cy="993216"/>
          </a:xfrm>
          <a:prstGeom prst="rect">
            <a:avLst/>
          </a:prstGeom>
          <a:ln w="12700">
            <a:miter lim="400000"/>
          </a:ln>
        </p:spPr>
      </p:pic>
      <p:sp>
        <p:nvSpPr>
          <p:cNvPr id="138" name="Add title"/>
          <p:cNvSpPr txBox="1">
            <a:spLocks noGrp="1"/>
          </p:cNvSpPr>
          <p:nvPr>
            <p:ph type="title" hasCustomPrompt="1"/>
          </p:nvPr>
        </p:nvSpPr>
        <p:spPr>
          <a:xfrm>
            <a:off x="6853855" y="1605990"/>
            <a:ext cx="5146059" cy="734111"/>
          </a:xfrm>
          <a:prstGeom prst="rect">
            <a:avLst/>
          </a:prstGeom>
        </p:spPr>
        <p:txBody>
          <a:bodyPr lIns="0" tIns="0" rIns="0" bIns="0" anchor="t"/>
          <a:lstStyle>
            <a:lvl1pPr algn="l" defTabSz="914400">
              <a:defRPr sz="4200">
                <a:solidFill>
                  <a:srgbClr val="894E11"/>
                </a:solidFill>
                <a:latin typeface="Times New Roman"/>
                <a:ea typeface="Times New Roman"/>
                <a:cs typeface="Times New Roman"/>
                <a:sym typeface="Times New Roman"/>
              </a:defRPr>
            </a:lvl1pPr>
          </a:lstStyle>
          <a:p>
            <a:r>
              <a:t>Add title</a:t>
            </a:r>
          </a:p>
        </p:txBody>
      </p:sp>
      <p:sp>
        <p:nvSpPr>
          <p:cNvPr id="139" name="Rak 6"/>
          <p:cNvSpPr/>
          <p:nvPr/>
        </p:nvSpPr>
        <p:spPr>
          <a:xfrm>
            <a:off x="6853855" y="2336984"/>
            <a:ext cx="5146059" cy="1"/>
          </a:xfrm>
          <a:prstGeom prst="line">
            <a:avLst/>
          </a:prstGeom>
          <a:ln w="25400">
            <a:solidFill>
              <a:srgbClr val="894E11"/>
            </a:solidFill>
            <a:miter/>
          </a:ln>
        </p:spPr>
        <p:txBody>
          <a:bodyPr tIns="45720" bIns="45720"/>
          <a:lstStyle/>
          <a:p>
            <a:pPr algn="l" defTabSz="914400">
              <a:defRPr sz="3600" b="0">
                <a:latin typeface="Arial"/>
                <a:ea typeface="Arial"/>
                <a:cs typeface="Arial"/>
                <a:sym typeface="Arial"/>
              </a:defRPr>
            </a:pPr>
            <a:endParaRPr sz="1800"/>
          </a:p>
        </p:txBody>
      </p:sp>
      <p:sp>
        <p:nvSpPr>
          <p:cNvPr id="140" name="Body Level One…"/>
          <p:cNvSpPr txBox="1">
            <a:spLocks noGrp="1"/>
          </p:cNvSpPr>
          <p:nvPr>
            <p:ph type="body" sz="quarter" idx="1" hasCustomPrompt="1"/>
          </p:nvPr>
        </p:nvSpPr>
        <p:spPr>
          <a:xfrm>
            <a:off x="6853854" y="2453762"/>
            <a:ext cx="5146060" cy="349419"/>
          </a:xfrm>
          <a:prstGeom prst="rect">
            <a:avLst/>
          </a:prstGeom>
        </p:spPr>
        <p:txBody>
          <a:bodyPr lIns="0" tIns="0" rIns="0" bIns="0" anchor="t"/>
          <a:lstStyle>
            <a:lvl1pPr marL="0" indent="0" defTabSz="914400">
              <a:lnSpc>
                <a:spcPct val="110000"/>
              </a:lnSpc>
              <a:spcBef>
                <a:spcPts val="0"/>
              </a:spcBef>
              <a:buSzTx/>
              <a:buNone/>
              <a:defRPr sz="1200" b="1" cap="all" spc="50">
                <a:solidFill>
                  <a:srgbClr val="894E11"/>
                </a:solidFill>
                <a:latin typeface="Arial"/>
                <a:ea typeface="Arial"/>
                <a:cs typeface="Arial"/>
                <a:sym typeface="Arial"/>
              </a:defRPr>
            </a:lvl1pPr>
            <a:lvl2pPr marL="263455" indent="-137455" defTabSz="914400">
              <a:lnSpc>
                <a:spcPct val="110000"/>
              </a:lnSpc>
              <a:spcBef>
                <a:spcPts val="0"/>
              </a:spcBef>
              <a:buSzPct val="100000"/>
              <a:buChar char="–"/>
              <a:defRPr sz="1200" b="1" cap="all" spc="50">
                <a:solidFill>
                  <a:srgbClr val="894E11"/>
                </a:solidFill>
                <a:latin typeface="Arial"/>
                <a:ea typeface="Arial"/>
                <a:cs typeface="Arial"/>
                <a:sym typeface="Arial"/>
              </a:defRPr>
            </a:lvl2pPr>
            <a:lvl3pPr marL="407455" indent="-137455" defTabSz="914400">
              <a:lnSpc>
                <a:spcPct val="110000"/>
              </a:lnSpc>
              <a:spcBef>
                <a:spcPts val="0"/>
              </a:spcBef>
              <a:buSzPct val="100000"/>
              <a:buChar char="–"/>
              <a:defRPr sz="1200" b="1" cap="all" spc="50">
                <a:solidFill>
                  <a:srgbClr val="894E11"/>
                </a:solidFill>
                <a:latin typeface="Arial"/>
                <a:ea typeface="Arial"/>
                <a:cs typeface="Arial"/>
                <a:sym typeface="Arial"/>
              </a:defRPr>
            </a:lvl3pPr>
            <a:lvl4pPr marL="551455" indent="-137455" defTabSz="914400">
              <a:lnSpc>
                <a:spcPct val="110000"/>
              </a:lnSpc>
              <a:spcBef>
                <a:spcPts val="0"/>
              </a:spcBef>
              <a:buSzPct val="100000"/>
              <a:buChar char="–"/>
              <a:defRPr sz="1200" b="1" cap="all" spc="50">
                <a:solidFill>
                  <a:srgbClr val="894E11"/>
                </a:solidFill>
                <a:latin typeface="Arial"/>
                <a:ea typeface="Arial"/>
                <a:cs typeface="Arial"/>
                <a:sym typeface="Arial"/>
              </a:defRPr>
            </a:lvl4pPr>
            <a:lvl5pPr marL="695455" indent="-137455" defTabSz="914400">
              <a:lnSpc>
                <a:spcPct val="110000"/>
              </a:lnSpc>
              <a:spcBef>
                <a:spcPts val="0"/>
              </a:spcBef>
              <a:buSzPct val="100000"/>
              <a:buChar char="–"/>
              <a:defRPr sz="1200" b="1" cap="all" spc="50">
                <a:solidFill>
                  <a:srgbClr val="894E11"/>
                </a:solidFill>
                <a:latin typeface="Arial"/>
                <a:ea typeface="Arial"/>
                <a:cs typeface="Arial"/>
                <a:sym typeface="Arial"/>
              </a:defRPr>
            </a:lvl5pPr>
          </a:lstStyle>
          <a:p>
            <a:r>
              <a:t>Name, affiliation etc.</a:t>
            </a:r>
          </a:p>
          <a:p>
            <a:pPr lvl="1"/>
            <a:endParaRPr/>
          </a:p>
          <a:p>
            <a:pPr lvl="2"/>
            <a:endParaRPr/>
          </a:p>
          <a:p>
            <a:pPr lvl="3"/>
            <a:endParaRPr/>
          </a:p>
          <a:p>
            <a:pPr lvl="4"/>
            <a:endParaRPr/>
          </a:p>
        </p:txBody>
      </p:sp>
      <p:pic>
        <p:nvPicPr>
          <p:cNvPr id="141" name="Bildobjekt 22" descr="Bildobjekt 22"/>
          <p:cNvPicPr>
            <a:picLocks noChangeAspect="1"/>
          </p:cNvPicPr>
          <p:nvPr/>
        </p:nvPicPr>
        <p:blipFill>
          <a:blip r:embed="rId4"/>
          <a:stretch>
            <a:fillRect/>
          </a:stretch>
        </p:blipFill>
        <p:spPr>
          <a:xfrm>
            <a:off x="9374475" y="4227755"/>
            <a:ext cx="2817525" cy="2630246"/>
          </a:xfrm>
          <a:prstGeom prst="rect">
            <a:avLst/>
          </a:prstGeom>
          <a:ln w="12700">
            <a:miter lim="400000"/>
          </a:ln>
        </p:spPr>
      </p:pic>
      <p:sp>
        <p:nvSpPr>
          <p:cNvPr id="142" name="Slide Number"/>
          <p:cNvSpPr txBox="1">
            <a:spLocks noGrp="1"/>
          </p:cNvSpPr>
          <p:nvPr>
            <p:ph type="sldNum" sz="quarter" idx="2"/>
          </p:nvPr>
        </p:nvSpPr>
        <p:spPr>
          <a:xfrm>
            <a:off x="5892800" y="6172200"/>
            <a:ext cx="2844800" cy="368301"/>
          </a:xfrm>
          <a:prstGeom prst="rect">
            <a:avLst/>
          </a:prstGeom>
        </p:spPr>
        <p:txBody>
          <a:bodyPr lIns="91439" tIns="91439" rIns="91439" bIns="91439" anchor="ctr"/>
          <a:lstStyle>
            <a:lvl1pPr algn="r" defTabSz="9144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00414587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1F4A-714B-8EAE-222B-6EA50A2D885F}"/>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1B7544A1-F549-D3A3-4580-7970829AFD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7ABD06E3-EE70-244A-69FC-D00CC25ABF95}"/>
              </a:ext>
            </a:extLst>
          </p:cNvPr>
          <p:cNvSpPr>
            <a:spLocks noGrp="1"/>
          </p:cNvSpPr>
          <p:nvPr>
            <p:ph type="dt" sz="half" idx="10"/>
          </p:nvPr>
        </p:nvSpPr>
        <p:spPr/>
        <p:txBody>
          <a:bodyPr/>
          <a:lstStyle/>
          <a:p>
            <a:fld id="{F0B264B1-8842-4F84-AC60-0C74297CCA72}" type="datetimeFigureOut">
              <a:rPr lang="en-SE" smtClean="0"/>
              <a:t>2023-12-05</a:t>
            </a:fld>
            <a:endParaRPr lang="en-SE"/>
          </a:p>
        </p:txBody>
      </p:sp>
      <p:sp>
        <p:nvSpPr>
          <p:cNvPr id="5" name="Footer Placeholder 4">
            <a:extLst>
              <a:ext uri="{FF2B5EF4-FFF2-40B4-BE49-F238E27FC236}">
                <a16:creationId xmlns:a16="http://schemas.microsoft.com/office/drawing/2014/main" id="{86C52892-8696-1668-F749-97EAA50FF538}"/>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DC25CB70-C180-8B29-7302-3A37DDA60F1F}"/>
              </a:ext>
            </a:extLst>
          </p:cNvPr>
          <p:cNvSpPr>
            <a:spLocks noGrp="1"/>
          </p:cNvSpPr>
          <p:nvPr>
            <p:ph type="sldNum" sz="quarter" idx="12"/>
          </p:nvPr>
        </p:nvSpPr>
        <p:spPr/>
        <p:txBody>
          <a:bodyPr/>
          <a:lstStyle/>
          <a:p>
            <a:fld id="{AA23F891-7E02-4EE8-9629-2483EC469F4E}" type="slidenum">
              <a:rPr lang="en-SE" smtClean="0"/>
              <a:t>‹#›</a:t>
            </a:fld>
            <a:endParaRPr lang="en-SE"/>
          </a:p>
        </p:txBody>
      </p:sp>
    </p:spTree>
    <p:extLst>
      <p:ext uri="{BB962C8B-B14F-4D97-AF65-F5344CB8AC3E}">
        <p14:creationId xmlns:p14="http://schemas.microsoft.com/office/powerpoint/2010/main" val="3413837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88A41-5521-723E-FD34-242E26CE3B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25411139-8F6F-A3B1-A888-ABF4FE5DDA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13C524-AD71-7EEA-BED7-AC3339452E15}"/>
              </a:ext>
            </a:extLst>
          </p:cNvPr>
          <p:cNvSpPr>
            <a:spLocks noGrp="1"/>
          </p:cNvSpPr>
          <p:nvPr>
            <p:ph type="dt" sz="half" idx="10"/>
          </p:nvPr>
        </p:nvSpPr>
        <p:spPr/>
        <p:txBody>
          <a:bodyPr/>
          <a:lstStyle/>
          <a:p>
            <a:fld id="{F0B264B1-8842-4F84-AC60-0C74297CCA72}" type="datetimeFigureOut">
              <a:rPr lang="en-SE" smtClean="0"/>
              <a:t>2023-12-05</a:t>
            </a:fld>
            <a:endParaRPr lang="en-SE"/>
          </a:p>
        </p:txBody>
      </p:sp>
      <p:sp>
        <p:nvSpPr>
          <p:cNvPr id="5" name="Footer Placeholder 4">
            <a:extLst>
              <a:ext uri="{FF2B5EF4-FFF2-40B4-BE49-F238E27FC236}">
                <a16:creationId xmlns:a16="http://schemas.microsoft.com/office/drawing/2014/main" id="{9A0E9167-DB05-E768-F52B-131C5EFAA958}"/>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EBDC0E8C-40C0-1857-28E6-2AF620B7BEC8}"/>
              </a:ext>
            </a:extLst>
          </p:cNvPr>
          <p:cNvSpPr>
            <a:spLocks noGrp="1"/>
          </p:cNvSpPr>
          <p:nvPr>
            <p:ph type="sldNum" sz="quarter" idx="12"/>
          </p:nvPr>
        </p:nvSpPr>
        <p:spPr/>
        <p:txBody>
          <a:bodyPr/>
          <a:lstStyle/>
          <a:p>
            <a:fld id="{AA23F891-7E02-4EE8-9629-2483EC469F4E}" type="slidenum">
              <a:rPr lang="en-SE" smtClean="0"/>
              <a:t>‹#›</a:t>
            </a:fld>
            <a:endParaRPr lang="en-SE"/>
          </a:p>
        </p:txBody>
      </p:sp>
    </p:spTree>
    <p:extLst>
      <p:ext uri="{BB962C8B-B14F-4D97-AF65-F5344CB8AC3E}">
        <p14:creationId xmlns:p14="http://schemas.microsoft.com/office/powerpoint/2010/main" val="315785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3BBD-F40E-0585-676C-C20B51EFD0AD}"/>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F87A999F-059E-4CD6-34DF-36EA1FC3C0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9E5060FE-ED5D-35C8-F9E1-70CA917E0F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Date Placeholder 4">
            <a:extLst>
              <a:ext uri="{FF2B5EF4-FFF2-40B4-BE49-F238E27FC236}">
                <a16:creationId xmlns:a16="http://schemas.microsoft.com/office/drawing/2014/main" id="{56118E43-F3C3-E340-7CB8-59FA711EEAD8}"/>
              </a:ext>
            </a:extLst>
          </p:cNvPr>
          <p:cNvSpPr>
            <a:spLocks noGrp="1"/>
          </p:cNvSpPr>
          <p:nvPr>
            <p:ph type="dt" sz="half" idx="10"/>
          </p:nvPr>
        </p:nvSpPr>
        <p:spPr/>
        <p:txBody>
          <a:bodyPr/>
          <a:lstStyle/>
          <a:p>
            <a:fld id="{F0B264B1-8842-4F84-AC60-0C74297CCA72}" type="datetimeFigureOut">
              <a:rPr lang="en-SE" smtClean="0"/>
              <a:t>2023-12-05</a:t>
            </a:fld>
            <a:endParaRPr lang="en-SE"/>
          </a:p>
        </p:txBody>
      </p:sp>
      <p:sp>
        <p:nvSpPr>
          <p:cNvPr id="6" name="Footer Placeholder 5">
            <a:extLst>
              <a:ext uri="{FF2B5EF4-FFF2-40B4-BE49-F238E27FC236}">
                <a16:creationId xmlns:a16="http://schemas.microsoft.com/office/drawing/2014/main" id="{59BAAF11-66E1-C22D-F1AC-9F32B2FD3DEA}"/>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6E3B9D9E-0E6A-1438-7100-EE68B33998DE}"/>
              </a:ext>
            </a:extLst>
          </p:cNvPr>
          <p:cNvSpPr>
            <a:spLocks noGrp="1"/>
          </p:cNvSpPr>
          <p:nvPr>
            <p:ph type="sldNum" sz="quarter" idx="12"/>
          </p:nvPr>
        </p:nvSpPr>
        <p:spPr/>
        <p:txBody>
          <a:bodyPr/>
          <a:lstStyle/>
          <a:p>
            <a:fld id="{AA23F891-7E02-4EE8-9629-2483EC469F4E}" type="slidenum">
              <a:rPr lang="en-SE" smtClean="0"/>
              <a:t>‹#›</a:t>
            </a:fld>
            <a:endParaRPr lang="en-SE"/>
          </a:p>
        </p:txBody>
      </p:sp>
    </p:spTree>
    <p:extLst>
      <p:ext uri="{BB962C8B-B14F-4D97-AF65-F5344CB8AC3E}">
        <p14:creationId xmlns:p14="http://schemas.microsoft.com/office/powerpoint/2010/main" val="4031655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EFBF0-14C5-E9D5-4B8C-4438D4133C67}"/>
              </a:ext>
            </a:extLst>
          </p:cNvPr>
          <p:cNvSpPr>
            <a:spLocks noGrp="1"/>
          </p:cNvSpPr>
          <p:nvPr>
            <p:ph type="title"/>
          </p:nvPr>
        </p:nvSpPr>
        <p:spPr>
          <a:xfrm>
            <a:off x="839788" y="365125"/>
            <a:ext cx="10515600" cy="1325563"/>
          </a:xfrm>
        </p:spPr>
        <p:txBody>
          <a:bodyPr/>
          <a:lstStyle/>
          <a:p>
            <a:r>
              <a:rPr lang="en-US"/>
              <a:t>Click to edit Master title style</a:t>
            </a:r>
            <a:endParaRPr lang="en-SE"/>
          </a:p>
        </p:txBody>
      </p:sp>
      <p:sp>
        <p:nvSpPr>
          <p:cNvPr id="3" name="Text Placeholder 2">
            <a:extLst>
              <a:ext uri="{FF2B5EF4-FFF2-40B4-BE49-F238E27FC236}">
                <a16:creationId xmlns:a16="http://schemas.microsoft.com/office/drawing/2014/main" id="{7045EC39-BE8B-519A-53B2-1B200201E2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1C931B-6C7A-145A-4085-242D1277F9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2A83F78D-006D-B080-F9B4-CADC57C57C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0AFDAD-81BE-3388-817C-19CA6DA6AC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Date Placeholder 6">
            <a:extLst>
              <a:ext uri="{FF2B5EF4-FFF2-40B4-BE49-F238E27FC236}">
                <a16:creationId xmlns:a16="http://schemas.microsoft.com/office/drawing/2014/main" id="{3A00AF53-E83C-C098-07C8-C48B589C91C2}"/>
              </a:ext>
            </a:extLst>
          </p:cNvPr>
          <p:cNvSpPr>
            <a:spLocks noGrp="1"/>
          </p:cNvSpPr>
          <p:nvPr>
            <p:ph type="dt" sz="half" idx="10"/>
          </p:nvPr>
        </p:nvSpPr>
        <p:spPr/>
        <p:txBody>
          <a:bodyPr/>
          <a:lstStyle/>
          <a:p>
            <a:fld id="{F0B264B1-8842-4F84-AC60-0C74297CCA72}" type="datetimeFigureOut">
              <a:rPr lang="en-SE" smtClean="0"/>
              <a:t>2023-12-05</a:t>
            </a:fld>
            <a:endParaRPr lang="en-SE"/>
          </a:p>
        </p:txBody>
      </p:sp>
      <p:sp>
        <p:nvSpPr>
          <p:cNvPr id="8" name="Footer Placeholder 7">
            <a:extLst>
              <a:ext uri="{FF2B5EF4-FFF2-40B4-BE49-F238E27FC236}">
                <a16:creationId xmlns:a16="http://schemas.microsoft.com/office/drawing/2014/main" id="{E28F09A4-D64B-8E8C-3AF4-A68BF70CCB27}"/>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8119EA33-FC55-7D01-B86E-163965297617}"/>
              </a:ext>
            </a:extLst>
          </p:cNvPr>
          <p:cNvSpPr>
            <a:spLocks noGrp="1"/>
          </p:cNvSpPr>
          <p:nvPr>
            <p:ph type="sldNum" sz="quarter" idx="12"/>
          </p:nvPr>
        </p:nvSpPr>
        <p:spPr/>
        <p:txBody>
          <a:bodyPr/>
          <a:lstStyle/>
          <a:p>
            <a:fld id="{AA23F891-7E02-4EE8-9629-2483EC469F4E}" type="slidenum">
              <a:rPr lang="en-SE" smtClean="0"/>
              <a:t>‹#›</a:t>
            </a:fld>
            <a:endParaRPr lang="en-SE"/>
          </a:p>
        </p:txBody>
      </p:sp>
    </p:spTree>
    <p:extLst>
      <p:ext uri="{BB962C8B-B14F-4D97-AF65-F5344CB8AC3E}">
        <p14:creationId xmlns:p14="http://schemas.microsoft.com/office/powerpoint/2010/main" val="3505201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15685-CB04-2C3F-AB4A-FFF0E102F7B7}"/>
              </a:ext>
            </a:extLst>
          </p:cNvPr>
          <p:cNvSpPr>
            <a:spLocks noGrp="1"/>
          </p:cNvSpPr>
          <p:nvPr>
            <p:ph type="title"/>
          </p:nvPr>
        </p:nvSpPr>
        <p:spPr/>
        <p:txBody>
          <a:bodyPr/>
          <a:lstStyle/>
          <a:p>
            <a:r>
              <a:rPr lang="en-US"/>
              <a:t>Click to edit Master title style</a:t>
            </a:r>
            <a:endParaRPr lang="en-SE"/>
          </a:p>
        </p:txBody>
      </p:sp>
      <p:sp>
        <p:nvSpPr>
          <p:cNvPr id="3" name="Date Placeholder 2">
            <a:extLst>
              <a:ext uri="{FF2B5EF4-FFF2-40B4-BE49-F238E27FC236}">
                <a16:creationId xmlns:a16="http://schemas.microsoft.com/office/drawing/2014/main" id="{C40461E7-22FD-A800-E6CC-EFA303ECB7FE}"/>
              </a:ext>
            </a:extLst>
          </p:cNvPr>
          <p:cNvSpPr>
            <a:spLocks noGrp="1"/>
          </p:cNvSpPr>
          <p:nvPr>
            <p:ph type="dt" sz="half" idx="10"/>
          </p:nvPr>
        </p:nvSpPr>
        <p:spPr/>
        <p:txBody>
          <a:bodyPr/>
          <a:lstStyle/>
          <a:p>
            <a:fld id="{F0B264B1-8842-4F84-AC60-0C74297CCA72}" type="datetimeFigureOut">
              <a:rPr lang="en-SE" smtClean="0"/>
              <a:t>2023-12-05</a:t>
            </a:fld>
            <a:endParaRPr lang="en-SE"/>
          </a:p>
        </p:txBody>
      </p:sp>
      <p:sp>
        <p:nvSpPr>
          <p:cNvPr id="4" name="Footer Placeholder 3">
            <a:extLst>
              <a:ext uri="{FF2B5EF4-FFF2-40B4-BE49-F238E27FC236}">
                <a16:creationId xmlns:a16="http://schemas.microsoft.com/office/drawing/2014/main" id="{46A11EEC-1446-EDAB-6629-7B3E62BE7DCC}"/>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25979EDA-E2C5-7373-10B9-E8F3871E7D01}"/>
              </a:ext>
            </a:extLst>
          </p:cNvPr>
          <p:cNvSpPr>
            <a:spLocks noGrp="1"/>
          </p:cNvSpPr>
          <p:nvPr>
            <p:ph type="sldNum" sz="quarter" idx="12"/>
          </p:nvPr>
        </p:nvSpPr>
        <p:spPr/>
        <p:txBody>
          <a:bodyPr/>
          <a:lstStyle/>
          <a:p>
            <a:fld id="{AA23F891-7E02-4EE8-9629-2483EC469F4E}" type="slidenum">
              <a:rPr lang="en-SE" smtClean="0"/>
              <a:t>‹#›</a:t>
            </a:fld>
            <a:endParaRPr lang="en-SE"/>
          </a:p>
        </p:txBody>
      </p:sp>
    </p:spTree>
    <p:extLst>
      <p:ext uri="{BB962C8B-B14F-4D97-AF65-F5344CB8AC3E}">
        <p14:creationId xmlns:p14="http://schemas.microsoft.com/office/powerpoint/2010/main" val="2346312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85A5ED-E84D-746D-354F-C8BD392E9DA0}"/>
              </a:ext>
            </a:extLst>
          </p:cNvPr>
          <p:cNvSpPr>
            <a:spLocks noGrp="1"/>
          </p:cNvSpPr>
          <p:nvPr>
            <p:ph type="dt" sz="half" idx="10"/>
          </p:nvPr>
        </p:nvSpPr>
        <p:spPr/>
        <p:txBody>
          <a:bodyPr/>
          <a:lstStyle/>
          <a:p>
            <a:fld id="{F0B264B1-8842-4F84-AC60-0C74297CCA72}" type="datetimeFigureOut">
              <a:rPr lang="en-SE" smtClean="0"/>
              <a:t>2023-12-05</a:t>
            </a:fld>
            <a:endParaRPr lang="en-SE"/>
          </a:p>
        </p:txBody>
      </p:sp>
      <p:sp>
        <p:nvSpPr>
          <p:cNvPr id="3" name="Footer Placeholder 2">
            <a:extLst>
              <a:ext uri="{FF2B5EF4-FFF2-40B4-BE49-F238E27FC236}">
                <a16:creationId xmlns:a16="http://schemas.microsoft.com/office/drawing/2014/main" id="{AF4C78B7-115E-51C2-9113-AD9516AC224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A3F70DA7-3028-ACFB-1DE7-4F2A71C62441}"/>
              </a:ext>
            </a:extLst>
          </p:cNvPr>
          <p:cNvSpPr>
            <a:spLocks noGrp="1"/>
          </p:cNvSpPr>
          <p:nvPr>
            <p:ph type="sldNum" sz="quarter" idx="12"/>
          </p:nvPr>
        </p:nvSpPr>
        <p:spPr/>
        <p:txBody>
          <a:bodyPr/>
          <a:lstStyle/>
          <a:p>
            <a:fld id="{AA23F891-7E02-4EE8-9629-2483EC469F4E}" type="slidenum">
              <a:rPr lang="en-SE" smtClean="0"/>
              <a:t>‹#›</a:t>
            </a:fld>
            <a:endParaRPr lang="en-SE"/>
          </a:p>
        </p:txBody>
      </p:sp>
    </p:spTree>
    <p:extLst>
      <p:ext uri="{BB962C8B-B14F-4D97-AF65-F5344CB8AC3E}">
        <p14:creationId xmlns:p14="http://schemas.microsoft.com/office/powerpoint/2010/main" val="335977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EAC6-67E9-2A1A-2B46-C1420158A7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A3C90F58-4CF8-97AF-5486-90FF9DF12F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8241E6A2-1576-5E74-2B6F-9B3E8A3B98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F66A5C-2E4E-6538-52C5-470FEE69A595}"/>
              </a:ext>
            </a:extLst>
          </p:cNvPr>
          <p:cNvSpPr>
            <a:spLocks noGrp="1"/>
          </p:cNvSpPr>
          <p:nvPr>
            <p:ph type="dt" sz="half" idx="10"/>
          </p:nvPr>
        </p:nvSpPr>
        <p:spPr/>
        <p:txBody>
          <a:bodyPr/>
          <a:lstStyle/>
          <a:p>
            <a:fld id="{F0B264B1-8842-4F84-AC60-0C74297CCA72}" type="datetimeFigureOut">
              <a:rPr lang="en-SE" smtClean="0"/>
              <a:t>2023-12-05</a:t>
            </a:fld>
            <a:endParaRPr lang="en-SE"/>
          </a:p>
        </p:txBody>
      </p:sp>
      <p:sp>
        <p:nvSpPr>
          <p:cNvPr id="6" name="Footer Placeholder 5">
            <a:extLst>
              <a:ext uri="{FF2B5EF4-FFF2-40B4-BE49-F238E27FC236}">
                <a16:creationId xmlns:a16="http://schemas.microsoft.com/office/drawing/2014/main" id="{0384293F-32BE-4867-240F-1DE75D1EB98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B4CB3961-E1FD-35C9-4862-607E493F34C6}"/>
              </a:ext>
            </a:extLst>
          </p:cNvPr>
          <p:cNvSpPr>
            <a:spLocks noGrp="1"/>
          </p:cNvSpPr>
          <p:nvPr>
            <p:ph type="sldNum" sz="quarter" idx="12"/>
          </p:nvPr>
        </p:nvSpPr>
        <p:spPr/>
        <p:txBody>
          <a:bodyPr/>
          <a:lstStyle/>
          <a:p>
            <a:fld id="{AA23F891-7E02-4EE8-9629-2483EC469F4E}" type="slidenum">
              <a:rPr lang="en-SE" smtClean="0"/>
              <a:t>‹#›</a:t>
            </a:fld>
            <a:endParaRPr lang="en-SE"/>
          </a:p>
        </p:txBody>
      </p:sp>
    </p:spTree>
    <p:extLst>
      <p:ext uri="{BB962C8B-B14F-4D97-AF65-F5344CB8AC3E}">
        <p14:creationId xmlns:p14="http://schemas.microsoft.com/office/powerpoint/2010/main" val="251465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AE9FF-A7AA-643E-1540-B6C365AD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156F67B8-60BC-3A24-A1D1-9E5A83C210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3231F9DE-25BD-0A47-E5A7-77AF147E91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CF1DEF-06A3-C665-31A8-675F3AF1DA60}"/>
              </a:ext>
            </a:extLst>
          </p:cNvPr>
          <p:cNvSpPr>
            <a:spLocks noGrp="1"/>
          </p:cNvSpPr>
          <p:nvPr>
            <p:ph type="dt" sz="half" idx="10"/>
          </p:nvPr>
        </p:nvSpPr>
        <p:spPr/>
        <p:txBody>
          <a:bodyPr/>
          <a:lstStyle/>
          <a:p>
            <a:fld id="{F0B264B1-8842-4F84-AC60-0C74297CCA72}" type="datetimeFigureOut">
              <a:rPr lang="en-SE" smtClean="0"/>
              <a:t>2023-12-05</a:t>
            </a:fld>
            <a:endParaRPr lang="en-SE"/>
          </a:p>
        </p:txBody>
      </p:sp>
      <p:sp>
        <p:nvSpPr>
          <p:cNvPr id="6" name="Footer Placeholder 5">
            <a:extLst>
              <a:ext uri="{FF2B5EF4-FFF2-40B4-BE49-F238E27FC236}">
                <a16:creationId xmlns:a16="http://schemas.microsoft.com/office/drawing/2014/main" id="{3423E438-C5C2-23FD-D810-A7EA1C98EB7E}"/>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7F994A43-9E49-DAB1-F50E-D32A6A1DE86D}"/>
              </a:ext>
            </a:extLst>
          </p:cNvPr>
          <p:cNvSpPr>
            <a:spLocks noGrp="1"/>
          </p:cNvSpPr>
          <p:nvPr>
            <p:ph type="sldNum" sz="quarter" idx="12"/>
          </p:nvPr>
        </p:nvSpPr>
        <p:spPr/>
        <p:txBody>
          <a:bodyPr/>
          <a:lstStyle/>
          <a:p>
            <a:fld id="{AA23F891-7E02-4EE8-9629-2483EC469F4E}" type="slidenum">
              <a:rPr lang="en-SE" smtClean="0"/>
              <a:t>‹#›</a:t>
            </a:fld>
            <a:endParaRPr lang="en-SE"/>
          </a:p>
        </p:txBody>
      </p:sp>
    </p:spTree>
    <p:extLst>
      <p:ext uri="{BB962C8B-B14F-4D97-AF65-F5344CB8AC3E}">
        <p14:creationId xmlns:p14="http://schemas.microsoft.com/office/powerpoint/2010/main" val="2230069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D9D3BE-4988-6892-A709-FD9F334CC4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E"/>
          </a:p>
        </p:txBody>
      </p:sp>
      <p:sp>
        <p:nvSpPr>
          <p:cNvPr id="3" name="Text Placeholder 2">
            <a:extLst>
              <a:ext uri="{FF2B5EF4-FFF2-40B4-BE49-F238E27FC236}">
                <a16:creationId xmlns:a16="http://schemas.microsoft.com/office/drawing/2014/main" id="{A1ED23AE-5120-D654-EA4D-298D23D333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F2A06408-F549-F0AF-802B-16DA93EB55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264B1-8842-4F84-AC60-0C74297CCA72}" type="datetimeFigureOut">
              <a:rPr lang="en-SE" smtClean="0"/>
              <a:t>2023-12-05</a:t>
            </a:fld>
            <a:endParaRPr lang="en-SE"/>
          </a:p>
        </p:txBody>
      </p:sp>
      <p:sp>
        <p:nvSpPr>
          <p:cNvPr id="5" name="Footer Placeholder 4">
            <a:extLst>
              <a:ext uri="{FF2B5EF4-FFF2-40B4-BE49-F238E27FC236}">
                <a16:creationId xmlns:a16="http://schemas.microsoft.com/office/drawing/2014/main" id="{85C33C0C-33DF-8949-D508-EDA2CBC595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CF43A643-3B9E-645F-4B07-DF15C0230D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23F891-7E02-4EE8-9629-2483EC469F4E}" type="slidenum">
              <a:rPr lang="en-SE" smtClean="0"/>
              <a:t>‹#›</a:t>
            </a:fld>
            <a:endParaRPr lang="en-SE"/>
          </a:p>
        </p:txBody>
      </p:sp>
    </p:spTree>
    <p:extLst>
      <p:ext uri="{BB962C8B-B14F-4D97-AF65-F5344CB8AC3E}">
        <p14:creationId xmlns:p14="http://schemas.microsoft.com/office/powerpoint/2010/main" val="445772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gif"/><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image" Target="../media/image8.gif"/><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training.galaxyproject.org/training-material/topics/transcriptomics/tutorials/rna-seq-viz-with-volcanoplot/tutorial.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1038/s41551-022-00942-x"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7.svg"/><Relationship Id="rId7"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NUL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InfectionMedicineProteomics/BINN" TargetMode="Externa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roteinatlas.org/" TargetMode="External"/><Relationship Id="rId2" Type="http://schemas.openxmlformats.org/officeDocument/2006/relationships/hyperlink" Target="https://www.uniprot.org/uniprotkb/P69905/entr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ubrik 7"/>
          <p:cNvSpPr txBox="1">
            <a:spLocks noGrp="1"/>
          </p:cNvSpPr>
          <p:nvPr>
            <p:ph type="title"/>
          </p:nvPr>
        </p:nvSpPr>
        <p:spPr>
          <a:xfrm>
            <a:off x="6853855" y="1749515"/>
            <a:ext cx="5146059" cy="590585"/>
          </a:xfrm>
          <a:prstGeom prst="rect">
            <a:avLst/>
          </a:prstGeom>
        </p:spPr>
        <p:txBody>
          <a:bodyPr>
            <a:normAutofit/>
          </a:bodyPr>
          <a:lstStyle>
            <a:lvl1pPr defTabSz="1426463">
              <a:defRPr sz="6551"/>
            </a:lvl1pPr>
          </a:lstStyle>
          <a:p>
            <a:r>
              <a:rPr sz="3000" dirty="0"/>
              <a:t>Data-driven health (BMEN35)</a:t>
            </a:r>
          </a:p>
        </p:txBody>
      </p:sp>
      <p:sp>
        <p:nvSpPr>
          <p:cNvPr id="152" name="Platshållare för text 8"/>
          <p:cNvSpPr txBox="1">
            <a:spLocks noGrp="1"/>
          </p:cNvSpPr>
          <p:nvPr>
            <p:ph type="body" sz="quarter" idx="1"/>
          </p:nvPr>
        </p:nvSpPr>
        <p:spPr>
          <a:xfrm>
            <a:off x="6853854" y="2453762"/>
            <a:ext cx="5146060" cy="349419"/>
          </a:xfrm>
          <a:prstGeom prst="rect">
            <a:avLst/>
          </a:prstGeom>
        </p:spPr>
        <p:txBody>
          <a:bodyPr/>
          <a:lstStyle/>
          <a:p>
            <a:pPr algn="ctr"/>
            <a:r>
              <a:rPr dirty="0"/>
              <a:t>Department of </a:t>
            </a:r>
            <a:r>
              <a:rPr lang="en-GB" dirty="0"/>
              <a:t>Biomedical</a:t>
            </a:r>
            <a:r>
              <a:rPr dirty="0"/>
              <a:t> Engineering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What does omics data look like?</a:t>
            </a:r>
            <a:endParaRPr lang="en-SE" dirty="0"/>
          </a:p>
        </p:txBody>
      </p:sp>
      <p:sp>
        <p:nvSpPr>
          <p:cNvPr id="3" name="Content Placeholder 2">
            <a:extLst>
              <a:ext uri="{FF2B5EF4-FFF2-40B4-BE49-F238E27FC236}">
                <a16:creationId xmlns:a16="http://schemas.microsoft.com/office/drawing/2014/main" id="{718E2A6C-7474-AADF-5399-182F60FC6E4A}"/>
              </a:ext>
            </a:extLst>
          </p:cNvPr>
          <p:cNvSpPr>
            <a:spLocks noGrp="1"/>
          </p:cNvSpPr>
          <p:nvPr>
            <p:ph idx="1"/>
          </p:nvPr>
        </p:nvSpPr>
        <p:spPr/>
        <p:txBody>
          <a:bodyPr/>
          <a:lstStyle/>
          <a:p>
            <a:pPr marL="0" indent="0">
              <a:buNone/>
            </a:pPr>
            <a:r>
              <a:rPr lang="en-GB" dirty="0"/>
              <a:t>- The raw data is highly dependent on the machine and omics field</a:t>
            </a:r>
          </a:p>
          <a:p>
            <a:pPr>
              <a:buFontTx/>
              <a:buChar char="-"/>
            </a:pPr>
            <a:r>
              <a:rPr lang="en-GB" dirty="0"/>
              <a:t>The processed data is a bit more generalized</a:t>
            </a:r>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Typical omics data</a:t>
            </a:r>
          </a:p>
        </p:txBody>
      </p:sp>
      <p:pic>
        <p:nvPicPr>
          <p:cNvPr id="1026" name="Picture 2">
            <a:extLst>
              <a:ext uri="{FF2B5EF4-FFF2-40B4-BE49-F238E27FC236}">
                <a16:creationId xmlns:a16="http://schemas.microsoft.com/office/drawing/2014/main" id="{74F18B98-1C4D-EA0F-45D5-34F4CD575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1075" y="3319464"/>
            <a:ext cx="4773743" cy="28574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FD2ECE-B192-0ADF-820B-DAECCC2D9349}"/>
              </a:ext>
            </a:extLst>
          </p:cNvPr>
          <p:cNvSpPr txBox="1"/>
          <p:nvPr/>
        </p:nvSpPr>
        <p:spPr>
          <a:xfrm>
            <a:off x="1930221" y="3400425"/>
            <a:ext cx="2838450" cy="923330"/>
          </a:xfrm>
          <a:prstGeom prst="rect">
            <a:avLst/>
          </a:prstGeom>
          <a:noFill/>
        </p:spPr>
        <p:txBody>
          <a:bodyPr wrap="square" rtlCol="0">
            <a:spAutoFit/>
          </a:bodyPr>
          <a:lstStyle/>
          <a:p>
            <a:pPr algn="ctr"/>
            <a:r>
              <a:rPr lang="en-GB" dirty="0"/>
              <a:t>Example: mass spectrometry and proteomics</a:t>
            </a:r>
            <a:endParaRPr lang="en-SE" dirty="0"/>
          </a:p>
        </p:txBody>
      </p:sp>
    </p:spTree>
    <p:extLst>
      <p:ext uri="{BB962C8B-B14F-4D97-AF65-F5344CB8AC3E}">
        <p14:creationId xmlns:p14="http://schemas.microsoft.com/office/powerpoint/2010/main" val="867761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What does omics data look like?</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Typical omics data</a:t>
            </a:r>
          </a:p>
        </p:txBody>
      </p:sp>
      <p:pic>
        <p:nvPicPr>
          <p:cNvPr id="1026" name="Picture 2">
            <a:extLst>
              <a:ext uri="{FF2B5EF4-FFF2-40B4-BE49-F238E27FC236}">
                <a16:creationId xmlns:a16="http://schemas.microsoft.com/office/drawing/2014/main" id="{74F18B98-1C4D-EA0F-45D5-34F4CD575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337" y="1825625"/>
            <a:ext cx="6735265" cy="40316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045007E-8B10-3559-CE5C-453C74370C6E}"/>
              </a:ext>
            </a:extLst>
          </p:cNvPr>
          <p:cNvSpPr txBox="1"/>
          <p:nvPr/>
        </p:nvSpPr>
        <p:spPr>
          <a:xfrm>
            <a:off x="1385896" y="5210934"/>
            <a:ext cx="1477108" cy="646331"/>
          </a:xfrm>
          <a:prstGeom prst="rect">
            <a:avLst/>
          </a:prstGeom>
          <a:noFill/>
        </p:spPr>
        <p:txBody>
          <a:bodyPr wrap="square" rtlCol="0">
            <a:spAutoFit/>
          </a:bodyPr>
          <a:lstStyle/>
          <a:p>
            <a:r>
              <a:rPr lang="en-GB" dirty="0"/>
              <a:t>Sample goes here</a:t>
            </a:r>
            <a:endParaRPr lang="en-SE" dirty="0"/>
          </a:p>
        </p:txBody>
      </p:sp>
      <p:sp>
        <p:nvSpPr>
          <p:cNvPr id="8" name="TextBox 7">
            <a:extLst>
              <a:ext uri="{FF2B5EF4-FFF2-40B4-BE49-F238E27FC236}">
                <a16:creationId xmlns:a16="http://schemas.microsoft.com/office/drawing/2014/main" id="{F4EA4190-E3AF-A337-BD65-1C6932D2BC3E}"/>
              </a:ext>
            </a:extLst>
          </p:cNvPr>
          <p:cNvSpPr txBox="1"/>
          <p:nvPr/>
        </p:nvSpPr>
        <p:spPr>
          <a:xfrm>
            <a:off x="5933696" y="2651895"/>
            <a:ext cx="1477108" cy="369332"/>
          </a:xfrm>
          <a:prstGeom prst="rect">
            <a:avLst/>
          </a:prstGeom>
          <a:noFill/>
        </p:spPr>
        <p:txBody>
          <a:bodyPr wrap="square" rtlCol="0">
            <a:spAutoFit/>
          </a:bodyPr>
          <a:lstStyle/>
          <a:p>
            <a:r>
              <a:rPr lang="en-GB" dirty="0"/>
              <a:t>Hits sensor</a:t>
            </a:r>
            <a:endParaRPr lang="en-SE" dirty="0"/>
          </a:p>
        </p:txBody>
      </p:sp>
      <p:sp>
        <p:nvSpPr>
          <p:cNvPr id="10" name="TextBox 9">
            <a:extLst>
              <a:ext uri="{FF2B5EF4-FFF2-40B4-BE49-F238E27FC236}">
                <a16:creationId xmlns:a16="http://schemas.microsoft.com/office/drawing/2014/main" id="{089D43DE-295C-DDF9-9AE8-F6D12C3A37F0}"/>
              </a:ext>
            </a:extLst>
          </p:cNvPr>
          <p:cNvSpPr txBox="1"/>
          <p:nvPr/>
        </p:nvSpPr>
        <p:spPr>
          <a:xfrm>
            <a:off x="1077074" y="1755410"/>
            <a:ext cx="2066918" cy="1477328"/>
          </a:xfrm>
          <a:prstGeom prst="rect">
            <a:avLst/>
          </a:prstGeom>
          <a:solidFill>
            <a:schemeClr val="bg2">
              <a:lumMod val="75000"/>
            </a:schemeClr>
          </a:solidFill>
        </p:spPr>
        <p:txBody>
          <a:bodyPr wrap="square" rtlCol="0">
            <a:spAutoFit/>
          </a:bodyPr>
          <a:lstStyle/>
          <a:p>
            <a:pPr algn="ctr"/>
            <a:r>
              <a:rPr lang="en-GB" dirty="0"/>
              <a:t>The molecules in the sample are separated based on their </a:t>
            </a:r>
            <a:r>
              <a:rPr lang="en-GB" i="1" dirty="0"/>
              <a:t>mass-to-charge-ratio (m/z)</a:t>
            </a:r>
            <a:endParaRPr lang="en-SE" dirty="0"/>
          </a:p>
        </p:txBody>
      </p:sp>
      <p:sp>
        <p:nvSpPr>
          <p:cNvPr id="11" name="TextBox 10">
            <a:extLst>
              <a:ext uri="{FF2B5EF4-FFF2-40B4-BE49-F238E27FC236}">
                <a16:creationId xmlns:a16="http://schemas.microsoft.com/office/drawing/2014/main" id="{29DFCA54-DBAA-02BC-E5C1-D3E718B46A06}"/>
              </a:ext>
            </a:extLst>
          </p:cNvPr>
          <p:cNvSpPr txBox="1"/>
          <p:nvPr/>
        </p:nvSpPr>
        <p:spPr>
          <a:xfrm>
            <a:off x="8887543" y="2101362"/>
            <a:ext cx="1714500" cy="369332"/>
          </a:xfrm>
          <a:prstGeom prst="rect">
            <a:avLst/>
          </a:prstGeom>
          <a:noFill/>
        </p:spPr>
        <p:txBody>
          <a:bodyPr wrap="square" rtlCol="0">
            <a:spAutoFit/>
          </a:bodyPr>
          <a:lstStyle/>
          <a:p>
            <a:r>
              <a:rPr lang="en-GB" dirty="0"/>
              <a:t>Raw output</a:t>
            </a:r>
            <a:endParaRPr lang="en-SE" dirty="0"/>
          </a:p>
        </p:txBody>
      </p:sp>
      <p:sp>
        <p:nvSpPr>
          <p:cNvPr id="12" name="TextBox 11">
            <a:extLst>
              <a:ext uri="{FF2B5EF4-FFF2-40B4-BE49-F238E27FC236}">
                <a16:creationId xmlns:a16="http://schemas.microsoft.com/office/drawing/2014/main" id="{CAC9A733-6385-FB1F-28F5-CA1FAB2605C2}"/>
              </a:ext>
            </a:extLst>
          </p:cNvPr>
          <p:cNvSpPr txBox="1"/>
          <p:nvPr/>
        </p:nvSpPr>
        <p:spPr>
          <a:xfrm>
            <a:off x="9297865" y="5076402"/>
            <a:ext cx="2382715" cy="1477328"/>
          </a:xfrm>
          <a:prstGeom prst="rect">
            <a:avLst/>
          </a:prstGeom>
          <a:noFill/>
        </p:spPr>
        <p:txBody>
          <a:bodyPr wrap="square" rtlCol="0">
            <a:spAutoFit/>
          </a:bodyPr>
          <a:lstStyle/>
          <a:p>
            <a:r>
              <a:rPr lang="en-GB" dirty="0"/>
              <a:t>*note: there are many different types of MS modes – I show a sort of “generalized” version</a:t>
            </a:r>
            <a:endParaRPr lang="en-SE" dirty="0"/>
          </a:p>
        </p:txBody>
      </p:sp>
      <p:sp>
        <p:nvSpPr>
          <p:cNvPr id="13" name="TextBox 12">
            <a:extLst>
              <a:ext uri="{FF2B5EF4-FFF2-40B4-BE49-F238E27FC236}">
                <a16:creationId xmlns:a16="http://schemas.microsoft.com/office/drawing/2014/main" id="{FB99A9BA-5F3C-9E39-6AC3-D2A36403B2FC}"/>
              </a:ext>
            </a:extLst>
          </p:cNvPr>
          <p:cNvSpPr txBox="1"/>
          <p:nvPr/>
        </p:nvSpPr>
        <p:spPr>
          <a:xfrm>
            <a:off x="4258309" y="2918115"/>
            <a:ext cx="1477108" cy="923330"/>
          </a:xfrm>
          <a:prstGeom prst="rect">
            <a:avLst/>
          </a:prstGeom>
          <a:noFill/>
        </p:spPr>
        <p:txBody>
          <a:bodyPr wrap="square" rtlCol="0">
            <a:spAutoFit/>
          </a:bodyPr>
          <a:lstStyle/>
          <a:p>
            <a:pPr algn="ctr"/>
            <a:r>
              <a:rPr lang="en-GB" dirty="0"/>
              <a:t>Fractionated and separated</a:t>
            </a:r>
            <a:endParaRPr lang="en-SE" dirty="0"/>
          </a:p>
        </p:txBody>
      </p:sp>
    </p:spTree>
    <p:extLst>
      <p:ext uri="{BB962C8B-B14F-4D97-AF65-F5344CB8AC3E}">
        <p14:creationId xmlns:p14="http://schemas.microsoft.com/office/powerpoint/2010/main" val="452568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A614E8A-549D-AA97-8696-E7588455B48E}"/>
              </a:ext>
            </a:extLst>
          </p:cNvPr>
          <p:cNvSpPr/>
          <p:nvPr/>
        </p:nvSpPr>
        <p:spPr>
          <a:xfrm>
            <a:off x="7353300" y="3878580"/>
            <a:ext cx="4838700" cy="29794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What does omics data look like?</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Typical omics data</a:t>
            </a:r>
          </a:p>
        </p:txBody>
      </p:sp>
      <p:pic>
        <p:nvPicPr>
          <p:cNvPr id="1026" name="Picture 2">
            <a:extLst>
              <a:ext uri="{FF2B5EF4-FFF2-40B4-BE49-F238E27FC236}">
                <a16:creationId xmlns:a16="http://schemas.microsoft.com/office/drawing/2014/main" id="{74F18B98-1C4D-EA0F-45D5-34F4CD57576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128" b="95282" l="1329" r="96678">
                        <a14:foregroundMark x1="23256" y1="26735" x2="13511" y2="51896"/>
                        <a14:foregroundMark x1="27076" y1="33302" x2="22093" y2="61332"/>
                        <a14:foregroundMark x1="45958" y1="13506" x2="40864" y2="41628"/>
                        <a14:foregroundMark x1="57973" y1="18594" x2="52658" y2="35245"/>
                        <a14:foregroundMark x1="78350" y1="13691" x2="85327" y2="28955"/>
                        <a14:foregroundMark x1="88483" y1="833" x2="71484" y2="19611"/>
                        <a14:foregroundMark x1="71484" y1="19611" x2="80620" y2="22757"/>
                        <a14:foregroundMark x1="80620" y1="22757" x2="91362" y2="31822"/>
                        <a14:foregroundMark x1="91362" y1="31822" x2="84884" y2="41351"/>
                        <a14:foregroundMark x1="84884" y1="41351" x2="91860" y2="38668"/>
                        <a14:foregroundMark x1="91860" y1="38668" x2="96456" y2="33950"/>
                        <a14:foregroundMark x1="96678" y1="27475" x2="86047" y2="42183"/>
                        <a14:foregroundMark x1="86047" y1="42183" x2="90033" y2="24422"/>
                        <a14:foregroundMark x1="90033" y1="24422" x2="90698" y2="10731"/>
                        <a14:foregroundMark x1="90698" y1="10731" x2="82724" y2="16559"/>
                        <a14:foregroundMark x1="89424" y1="2128" x2="68715" y2="19519"/>
                        <a14:foregroundMark x1="1384" y1="85846" x2="5592" y2="83071"/>
                        <a14:foregroundMark x1="7863" y1="78538" x2="4097" y2="81684"/>
                        <a14:foregroundMark x1="7863" y1="79093" x2="3987" y2="83626"/>
                        <a14:foregroundMark x1="18937" y1="82701" x2="33389" y2="95190"/>
                        <a14:foregroundMark x1="33389" y1="95190" x2="51163" y2="87419"/>
                        <a14:foregroundMark x1="51163" y1="87419" x2="52769" y2="85661"/>
                        <a14:foregroundMark x1="60022" y1="43201" x2="69934" y2="54579"/>
                        <a14:foregroundMark x1="69934" y1="54579" x2="69214" y2="34043"/>
                        <a14:foregroundMark x1="69214" y1="34043" x2="51107" y2="14894"/>
                        <a14:foregroundMark x1="51107" y1="14894" x2="32724" y2="22109"/>
                        <a14:foregroundMark x1="32724" y1="22109" x2="20266" y2="34320"/>
                        <a14:foregroundMark x1="20266" y1="34320" x2="26744" y2="25439"/>
                        <a14:foregroundMark x1="83167" y1="38668" x2="80952" y2="42461"/>
                        <a14:foregroundMark x1="82835" y1="30712" x2="71761" y2="38205"/>
                        <a14:foregroundMark x1="71761" y1="38205" x2="69380" y2="51896"/>
                        <a14:foregroundMark x1="69380" y1="51896" x2="61130" y2="68548"/>
                        <a14:foregroundMark x1="61130" y1="68548" x2="29291" y2="95282"/>
                        <a14:foregroundMark x1="29291" y1="95282" x2="18549" y2="92044"/>
                        <a14:foregroundMark x1="18549" y1="92044" x2="9524" y2="83349"/>
                        <a14:foregroundMark x1="9524" y1="83349" x2="1495" y2="84274"/>
                        <a14:foregroundMark x1="1495" y1="84274" x2="10244" y2="68178"/>
                        <a14:foregroundMark x1="10244" y1="68178" x2="13621" y2="41073"/>
                        <a14:foregroundMark x1="13621" y1="41073" x2="18162" y2="30620"/>
                        <a14:foregroundMark x1="18162" y1="30620" x2="16556" y2="36910"/>
                        <a14:foregroundMark x1="16002" y1="26735" x2="18605" y2="34875"/>
                        <a14:foregroundMark x1="16556" y1="28215" x2="17220" y2="35985"/>
                        <a14:foregroundMark x1="16113" y1="28585" x2="15781" y2="38668"/>
                        <a14:foregroundMark x1="16888" y1="28955" x2="16667" y2="37465"/>
                        <a14:foregroundMark x1="20044" y1="42646" x2="20653" y2="50509"/>
                      </a14:backgroundRemoval>
                    </a14:imgEffect>
                  </a14:imgLayer>
                </a14:imgProps>
              </a:ext>
              <a:ext uri="{28A0092B-C50C-407E-A947-70E740481C1C}">
                <a14:useLocalDpi xmlns:a14="http://schemas.microsoft.com/office/drawing/2010/main" val="0"/>
              </a:ext>
            </a:extLst>
          </a:blip>
          <a:srcRect/>
          <a:stretch>
            <a:fillRect/>
          </a:stretch>
        </p:blipFill>
        <p:spPr bwMode="auto">
          <a:xfrm>
            <a:off x="2626337" y="1825625"/>
            <a:ext cx="6735265" cy="40316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045007E-8B10-3559-CE5C-453C74370C6E}"/>
              </a:ext>
            </a:extLst>
          </p:cNvPr>
          <p:cNvSpPr txBox="1"/>
          <p:nvPr/>
        </p:nvSpPr>
        <p:spPr>
          <a:xfrm>
            <a:off x="1385896" y="5210934"/>
            <a:ext cx="1477108" cy="646331"/>
          </a:xfrm>
          <a:prstGeom prst="rect">
            <a:avLst/>
          </a:prstGeom>
          <a:noFill/>
        </p:spPr>
        <p:txBody>
          <a:bodyPr wrap="square" rtlCol="0">
            <a:spAutoFit/>
          </a:bodyPr>
          <a:lstStyle/>
          <a:p>
            <a:r>
              <a:rPr lang="en-GB" dirty="0"/>
              <a:t>Sample goes here</a:t>
            </a:r>
            <a:endParaRPr lang="en-SE" dirty="0"/>
          </a:p>
        </p:txBody>
      </p:sp>
      <p:sp>
        <p:nvSpPr>
          <p:cNvPr id="6" name="TextBox 5">
            <a:extLst>
              <a:ext uri="{FF2B5EF4-FFF2-40B4-BE49-F238E27FC236}">
                <a16:creationId xmlns:a16="http://schemas.microsoft.com/office/drawing/2014/main" id="{34FD708F-F320-0EB6-7090-BA34873A9CE1}"/>
              </a:ext>
            </a:extLst>
          </p:cNvPr>
          <p:cNvSpPr txBox="1"/>
          <p:nvPr/>
        </p:nvSpPr>
        <p:spPr>
          <a:xfrm>
            <a:off x="4384433" y="3021227"/>
            <a:ext cx="1477108" cy="923330"/>
          </a:xfrm>
          <a:prstGeom prst="rect">
            <a:avLst/>
          </a:prstGeom>
          <a:noFill/>
        </p:spPr>
        <p:txBody>
          <a:bodyPr wrap="square" rtlCol="0">
            <a:spAutoFit/>
          </a:bodyPr>
          <a:lstStyle/>
          <a:p>
            <a:r>
              <a:rPr lang="en-GB" dirty="0"/>
              <a:t>Fractionated and separated</a:t>
            </a:r>
            <a:endParaRPr lang="en-SE" dirty="0"/>
          </a:p>
        </p:txBody>
      </p:sp>
      <p:sp>
        <p:nvSpPr>
          <p:cNvPr id="8" name="TextBox 7">
            <a:extLst>
              <a:ext uri="{FF2B5EF4-FFF2-40B4-BE49-F238E27FC236}">
                <a16:creationId xmlns:a16="http://schemas.microsoft.com/office/drawing/2014/main" id="{F4EA4190-E3AF-A337-BD65-1C6932D2BC3E}"/>
              </a:ext>
            </a:extLst>
          </p:cNvPr>
          <p:cNvSpPr txBox="1"/>
          <p:nvPr/>
        </p:nvSpPr>
        <p:spPr>
          <a:xfrm>
            <a:off x="5993969" y="2651895"/>
            <a:ext cx="1477108" cy="369332"/>
          </a:xfrm>
          <a:prstGeom prst="rect">
            <a:avLst/>
          </a:prstGeom>
          <a:noFill/>
        </p:spPr>
        <p:txBody>
          <a:bodyPr wrap="square" rtlCol="0">
            <a:spAutoFit/>
          </a:bodyPr>
          <a:lstStyle/>
          <a:p>
            <a:r>
              <a:rPr lang="en-GB" dirty="0"/>
              <a:t>Hits sensor</a:t>
            </a:r>
            <a:endParaRPr lang="en-SE" dirty="0"/>
          </a:p>
        </p:txBody>
      </p:sp>
      <p:sp>
        <p:nvSpPr>
          <p:cNvPr id="10" name="TextBox 9">
            <a:extLst>
              <a:ext uri="{FF2B5EF4-FFF2-40B4-BE49-F238E27FC236}">
                <a16:creationId xmlns:a16="http://schemas.microsoft.com/office/drawing/2014/main" id="{089D43DE-295C-DDF9-9AE8-F6D12C3A37F0}"/>
              </a:ext>
            </a:extLst>
          </p:cNvPr>
          <p:cNvSpPr txBox="1"/>
          <p:nvPr/>
        </p:nvSpPr>
        <p:spPr>
          <a:xfrm>
            <a:off x="1077074" y="1755410"/>
            <a:ext cx="2066918" cy="1477328"/>
          </a:xfrm>
          <a:prstGeom prst="rect">
            <a:avLst/>
          </a:prstGeom>
          <a:solidFill>
            <a:schemeClr val="bg2">
              <a:lumMod val="75000"/>
            </a:schemeClr>
          </a:solidFill>
        </p:spPr>
        <p:txBody>
          <a:bodyPr wrap="square" rtlCol="0">
            <a:spAutoFit/>
          </a:bodyPr>
          <a:lstStyle/>
          <a:p>
            <a:r>
              <a:rPr lang="en-GB" dirty="0"/>
              <a:t>The molecules in the sample are separated based on their </a:t>
            </a:r>
            <a:r>
              <a:rPr lang="en-GB" i="1" dirty="0"/>
              <a:t>mass-to-charge-ratio (m/z)</a:t>
            </a:r>
            <a:endParaRPr lang="en-SE" dirty="0"/>
          </a:p>
        </p:txBody>
      </p:sp>
      <p:sp>
        <p:nvSpPr>
          <p:cNvPr id="11" name="TextBox 10">
            <a:extLst>
              <a:ext uri="{FF2B5EF4-FFF2-40B4-BE49-F238E27FC236}">
                <a16:creationId xmlns:a16="http://schemas.microsoft.com/office/drawing/2014/main" id="{29DFCA54-DBAA-02BC-E5C1-D3E718B46A06}"/>
              </a:ext>
            </a:extLst>
          </p:cNvPr>
          <p:cNvSpPr txBox="1"/>
          <p:nvPr/>
        </p:nvSpPr>
        <p:spPr>
          <a:xfrm>
            <a:off x="8887543" y="2101362"/>
            <a:ext cx="1714500" cy="369332"/>
          </a:xfrm>
          <a:prstGeom prst="rect">
            <a:avLst/>
          </a:prstGeom>
          <a:noFill/>
        </p:spPr>
        <p:txBody>
          <a:bodyPr wrap="square" rtlCol="0">
            <a:spAutoFit/>
          </a:bodyPr>
          <a:lstStyle/>
          <a:p>
            <a:r>
              <a:rPr lang="en-GB" dirty="0"/>
              <a:t>Raw output</a:t>
            </a:r>
            <a:endParaRPr lang="en-SE" dirty="0"/>
          </a:p>
        </p:txBody>
      </p:sp>
      <p:sp>
        <p:nvSpPr>
          <p:cNvPr id="3" name="TextBox 2">
            <a:extLst>
              <a:ext uri="{FF2B5EF4-FFF2-40B4-BE49-F238E27FC236}">
                <a16:creationId xmlns:a16="http://schemas.microsoft.com/office/drawing/2014/main" id="{B5DD8801-C57E-EFF6-34C7-B050810058E4}"/>
              </a:ext>
            </a:extLst>
          </p:cNvPr>
          <p:cNvSpPr txBox="1"/>
          <p:nvPr/>
        </p:nvSpPr>
        <p:spPr>
          <a:xfrm>
            <a:off x="8898432" y="4224663"/>
            <a:ext cx="2438400" cy="369332"/>
          </a:xfrm>
          <a:prstGeom prst="rect">
            <a:avLst/>
          </a:prstGeom>
          <a:noFill/>
        </p:spPr>
        <p:txBody>
          <a:bodyPr wrap="square" rtlCol="0">
            <a:spAutoFit/>
          </a:bodyPr>
          <a:lstStyle/>
          <a:p>
            <a:r>
              <a:rPr lang="en-GB" i="1" dirty="0"/>
              <a:t>Mass spectra</a:t>
            </a:r>
            <a:endParaRPr lang="en-SE" i="1" dirty="0"/>
          </a:p>
        </p:txBody>
      </p:sp>
      <p:cxnSp>
        <p:nvCxnSpPr>
          <p:cNvPr id="12" name="Straight Arrow Connector 11">
            <a:extLst>
              <a:ext uri="{FF2B5EF4-FFF2-40B4-BE49-F238E27FC236}">
                <a16:creationId xmlns:a16="http://schemas.microsoft.com/office/drawing/2014/main" id="{15984442-6E74-963F-E58D-99231882AFB3}"/>
              </a:ext>
            </a:extLst>
          </p:cNvPr>
          <p:cNvCxnSpPr>
            <a:cxnSpLocks/>
          </p:cNvCxnSpPr>
          <p:nvPr/>
        </p:nvCxnSpPr>
        <p:spPr>
          <a:xfrm flipV="1">
            <a:off x="7741683" y="4377605"/>
            <a:ext cx="0" cy="21315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F0377CA7-CE01-6437-6F89-38705B5BE138}"/>
              </a:ext>
            </a:extLst>
          </p:cNvPr>
          <p:cNvCxnSpPr>
            <a:cxnSpLocks/>
          </p:cNvCxnSpPr>
          <p:nvPr/>
        </p:nvCxnSpPr>
        <p:spPr>
          <a:xfrm>
            <a:off x="7741683" y="6509146"/>
            <a:ext cx="426308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D8C74ECA-7369-5FCE-AE32-32EC2C760D5D}"/>
              </a:ext>
            </a:extLst>
          </p:cNvPr>
          <p:cNvCxnSpPr/>
          <p:nvPr/>
        </p:nvCxnSpPr>
        <p:spPr>
          <a:xfrm flipV="1">
            <a:off x="8433661" y="5736849"/>
            <a:ext cx="0" cy="766118"/>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72D01B1-2105-4056-5452-04D95C30D404}"/>
              </a:ext>
            </a:extLst>
          </p:cNvPr>
          <p:cNvCxnSpPr>
            <a:cxnSpLocks/>
          </p:cNvCxnSpPr>
          <p:nvPr/>
        </p:nvCxnSpPr>
        <p:spPr>
          <a:xfrm flipV="1">
            <a:off x="8802304" y="5337815"/>
            <a:ext cx="0" cy="1165152"/>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EBF402E-E807-0F2E-8064-3CBC6FA72692}"/>
              </a:ext>
            </a:extLst>
          </p:cNvPr>
          <p:cNvCxnSpPr>
            <a:cxnSpLocks/>
          </p:cNvCxnSpPr>
          <p:nvPr/>
        </p:nvCxnSpPr>
        <p:spPr>
          <a:xfrm flipV="1">
            <a:off x="9565663" y="5337815"/>
            <a:ext cx="0" cy="1165152"/>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687F0B3-94CE-DC76-9C3F-33C1512C18B8}"/>
              </a:ext>
            </a:extLst>
          </p:cNvPr>
          <p:cNvCxnSpPr>
            <a:cxnSpLocks/>
          </p:cNvCxnSpPr>
          <p:nvPr/>
        </p:nvCxnSpPr>
        <p:spPr>
          <a:xfrm flipV="1">
            <a:off x="11077306" y="4587670"/>
            <a:ext cx="0" cy="1915297"/>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22A6EA94-008C-EC55-0AA0-42BF2C9B184A}"/>
              </a:ext>
            </a:extLst>
          </p:cNvPr>
          <p:cNvSpPr txBox="1"/>
          <p:nvPr/>
        </p:nvSpPr>
        <p:spPr>
          <a:xfrm>
            <a:off x="10806104" y="4205980"/>
            <a:ext cx="1285103" cy="369332"/>
          </a:xfrm>
          <a:prstGeom prst="rect">
            <a:avLst/>
          </a:prstGeom>
          <a:noFill/>
        </p:spPr>
        <p:txBody>
          <a:bodyPr wrap="square" rtlCol="0">
            <a:spAutoFit/>
          </a:bodyPr>
          <a:lstStyle/>
          <a:p>
            <a:r>
              <a:rPr lang="en-GB" dirty="0"/>
              <a:t>ABC</a:t>
            </a:r>
            <a:endParaRPr lang="en-SE" dirty="0"/>
          </a:p>
        </p:txBody>
      </p:sp>
      <p:sp>
        <p:nvSpPr>
          <p:cNvPr id="25" name="TextBox 24">
            <a:extLst>
              <a:ext uri="{FF2B5EF4-FFF2-40B4-BE49-F238E27FC236}">
                <a16:creationId xmlns:a16="http://schemas.microsoft.com/office/drawing/2014/main" id="{86A19DA1-E92D-7FC6-46C5-CDE24EE99ED5}"/>
              </a:ext>
            </a:extLst>
          </p:cNvPr>
          <p:cNvSpPr txBox="1"/>
          <p:nvPr/>
        </p:nvSpPr>
        <p:spPr>
          <a:xfrm>
            <a:off x="9344375" y="4890649"/>
            <a:ext cx="1285103" cy="369332"/>
          </a:xfrm>
          <a:prstGeom prst="rect">
            <a:avLst/>
          </a:prstGeom>
          <a:noFill/>
        </p:spPr>
        <p:txBody>
          <a:bodyPr wrap="square" rtlCol="0">
            <a:spAutoFit/>
          </a:bodyPr>
          <a:lstStyle/>
          <a:p>
            <a:r>
              <a:rPr lang="en-GB" dirty="0"/>
              <a:t>AB</a:t>
            </a:r>
            <a:endParaRPr lang="en-SE" dirty="0"/>
          </a:p>
        </p:txBody>
      </p:sp>
      <p:sp>
        <p:nvSpPr>
          <p:cNvPr id="26" name="TextBox 25">
            <a:extLst>
              <a:ext uri="{FF2B5EF4-FFF2-40B4-BE49-F238E27FC236}">
                <a16:creationId xmlns:a16="http://schemas.microsoft.com/office/drawing/2014/main" id="{7B57A2B6-B627-3A70-99F0-128213B053D0}"/>
              </a:ext>
            </a:extLst>
          </p:cNvPr>
          <p:cNvSpPr txBox="1"/>
          <p:nvPr/>
        </p:nvSpPr>
        <p:spPr>
          <a:xfrm>
            <a:off x="8610774" y="4929566"/>
            <a:ext cx="1285103" cy="369332"/>
          </a:xfrm>
          <a:prstGeom prst="rect">
            <a:avLst/>
          </a:prstGeom>
          <a:noFill/>
        </p:spPr>
        <p:txBody>
          <a:bodyPr wrap="square" rtlCol="0">
            <a:spAutoFit/>
          </a:bodyPr>
          <a:lstStyle/>
          <a:p>
            <a:r>
              <a:rPr lang="en-GB" dirty="0"/>
              <a:t>BC</a:t>
            </a:r>
            <a:endParaRPr lang="en-SE" dirty="0"/>
          </a:p>
        </p:txBody>
      </p:sp>
      <p:sp>
        <p:nvSpPr>
          <p:cNvPr id="27" name="TextBox 26">
            <a:extLst>
              <a:ext uri="{FF2B5EF4-FFF2-40B4-BE49-F238E27FC236}">
                <a16:creationId xmlns:a16="http://schemas.microsoft.com/office/drawing/2014/main" id="{0244F3C4-46E9-09AA-2162-E2293F901A7C}"/>
              </a:ext>
            </a:extLst>
          </p:cNvPr>
          <p:cNvSpPr txBox="1"/>
          <p:nvPr/>
        </p:nvSpPr>
        <p:spPr>
          <a:xfrm>
            <a:off x="8280560" y="5337815"/>
            <a:ext cx="1285103" cy="369332"/>
          </a:xfrm>
          <a:prstGeom prst="rect">
            <a:avLst/>
          </a:prstGeom>
          <a:noFill/>
        </p:spPr>
        <p:txBody>
          <a:bodyPr wrap="square" rtlCol="0">
            <a:spAutoFit/>
          </a:bodyPr>
          <a:lstStyle/>
          <a:p>
            <a:r>
              <a:rPr lang="en-GB" dirty="0"/>
              <a:t>A</a:t>
            </a:r>
            <a:endParaRPr lang="en-SE" dirty="0"/>
          </a:p>
        </p:txBody>
      </p:sp>
      <p:cxnSp>
        <p:nvCxnSpPr>
          <p:cNvPr id="28" name="Straight Connector 27">
            <a:extLst>
              <a:ext uri="{FF2B5EF4-FFF2-40B4-BE49-F238E27FC236}">
                <a16:creationId xmlns:a16="http://schemas.microsoft.com/office/drawing/2014/main" id="{27311932-C20D-7527-84D8-BCB476E63790}"/>
              </a:ext>
            </a:extLst>
          </p:cNvPr>
          <p:cNvCxnSpPr/>
          <p:nvPr/>
        </p:nvCxnSpPr>
        <p:spPr>
          <a:xfrm flipV="1">
            <a:off x="8280560" y="5736849"/>
            <a:ext cx="0" cy="766118"/>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3AEA9CA2-222A-198A-1AB6-33DEEBBFEA6D}"/>
              </a:ext>
            </a:extLst>
          </p:cNvPr>
          <p:cNvCxnSpPr/>
          <p:nvPr/>
        </p:nvCxnSpPr>
        <p:spPr>
          <a:xfrm flipV="1">
            <a:off x="8062258" y="5736849"/>
            <a:ext cx="0" cy="766118"/>
          </a:xfrm>
          <a:prstGeom prst="line">
            <a:avLst/>
          </a:prstGeom>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5963E164-3872-A355-B817-5611D7E40693}"/>
              </a:ext>
            </a:extLst>
          </p:cNvPr>
          <p:cNvSpPr txBox="1"/>
          <p:nvPr/>
        </p:nvSpPr>
        <p:spPr>
          <a:xfrm>
            <a:off x="8072554" y="5231377"/>
            <a:ext cx="1285103" cy="369332"/>
          </a:xfrm>
          <a:prstGeom prst="rect">
            <a:avLst/>
          </a:prstGeom>
          <a:noFill/>
        </p:spPr>
        <p:txBody>
          <a:bodyPr wrap="square" rtlCol="0">
            <a:spAutoFit/>
          </a:bodyPr>
          <a:lstStyle/>
          <a:p>
            <a:r>
              <a:rPr lang="en-GB" dirty="0"/>
              <a:t>C</a:t>
            </a:r>
            <a:endParaRPr lang="en-SE" dirty="0"/>
          </a:p>
        </p:txBody>
      </p:sp>
      <p:sp>
        <p:nvSpPr>
          <p:cNvPr id="31" name="TextBox 30">
            <a:extLst>
              <a:ext uri="{FF2B5EF4-FFF2-40B4-BE49-F238E27FC236}">
                <a16:creationId xmlns:a16="http://schemas.microsoft.com/office/drawing/2014/main" id="{7AE6DD24-C0BC-6660-CAEB-7D28DC973B6B}"/>
              </a:ext>
            </a:extLst>
          </p:cNvPr>
          <p:cNvSpPr txBox="1"/>
          <p:nvPr/>
        </p:nvSpPr>
        <p:spPr>
          <a:xfrm>
            <a:off x="7828455" y="5427530"/>
            <a:ext cx="1285103" cy="369332"/>
          </a:xfrm>
          <a:prstGeom prst="rect">
            <a:avLst/>
          </a:prstGeom>
          <a:noFill/>
        </p:spPr>
        <p:txBody>
          <a:bodyPr wrap="square" rtlCol="0">
            <a:spAutoFit/>
          </a:bodyPr>
          <a:lstStyle/>
          <a:p>
            <a:r>
              <a:rPr lang="en-GB" dirty="0"/>
              <a:t>B</a:t>
            </a:r>
            <a:endParaRPr lang="en-SE" dirty="0"/>
          </a:p>
        </p:txBody>
      </p:sp>
      <p:sp>
        <p:nvSpPr>
          <p:cNvPr id="32" name="TextBox 31">
            <a:extLst>
              <a:ext uri="{FF2B5EF4-FFF2-40B4-BE49-F238E27FC236}">
                <a16:creationId xmlns:a16="http://schemas.microsoft.com/office/drawing/2014/main" id="{B9263454-1CD8-E8F1-99D3-2552F5952D91}"/>
              </a:ext>
            </a:extLst>
          </p:cNvPr>
          <p:cNvSpPr txBox="1"/>
          <p:nvPr/>
        </p:nvSpPr>
        <p:spPr>
          <a:xfrm>
            <a:off x="9554018" y="6455642"/>
            <a:ext cx="1544594" cy="369332"/>
          </a:xfrm>
          <a:prstGeom prst="rect">
            <a:avLst/>
          </a:prstGeom>
          <a:noFill/>
        </p:spPr>
        <p:txBody>
          <a:bodyPr wrap="square" rtlCol="0">
            <a:spAutoFit/>
          </a:bodyPr>
          <a:lstStyle/>
          <a:p>
            <a:r>
              <a:rPr lang="en-GB" dirty="0"/>
              <a:t>m/z</a:t>
            </a:r>
            <a:endParaRPr lang="en-SE" dirty="0"/>
          </a:p>
        </p:txBody>
      </p:sp>
      <p:sp>
        <p:nvSpPr>
          <p:cNvPr id="33" name="TextBox 32">
            <a:extLst>
              <a:ext uri="{FF2B5EF4-FFF2-40B4-BE49-F238E27FC236}">
                <a16:creationId xmlns:a16="http://schemas.microsoft.com/office/drawing/2014/main" id="{3828415E-5AFA-D138-68B0-EE775940B4E7}"/>
              </a:ext>
            </a:extLst>
          </p:cNvPr>
          <p:cNvSpPr txBox="1"/>
          <p:nvPr/>
        </p:nvSpPr>
        <p:spPr>
          <a:xfrm rot="16200000">
            <a:off x="6701028" y="5162943"/>
            <a:ext cx="1544594" cy="369332"/>
          </a:xfrm>
          <a:prstGeom prst="rect">
            <a:avLst/>
          </a:prstGeom>
          <a:noFill/>
        </p:spPr>
        <p:txBody>
          <a:bodyPr wrap="square" rtlCol="0">
            <a:spAutoFit/>
          </a:bodyPr>
          <a:lstStyle/>
          <a:p>
            <a:r>
              <a:rPr lang="en-GB" dirty="0"/>
              <a:t>Intensity</a:t>
            </a:r>
            <a:endParaRPr lang="en-SE" dirty="0"/>
          </a:p>
        </p:txBody>
      </p:sp>
      <p:cxnSp>
        <p:nvCxnSpPr>
          <p:cNvPr id="36" name="Straight Arrow Connector 35">
            <a:extLst>
              <a:ext uri="{FF2B5EF4-FFF2-40B4-BE49-F238E27FC236}">
                <a16:creationId xmlns:a16="http://schemas.microsoft.com/office/drawing/2014/main" id="{CB0EC0E5-6DF2-18F0-8387-4626848BDEAA}"/>
              </a:ext>
            </a:extLst>
          </p:cNvPr>
          <p:cNvCxnSpPr>
            <a:cxnSpLocks/>
          </p:cNvCxnSpPr>
          <p:nvPr/>
        </p:nvCxnSpPr>
        <p:spPr>
          <a:xfrm>
            <a:off x="8280560" y="2836561"/>
            <a:ext cx="756005" cy="1237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5616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Case: mass spec in a proteomics context</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Typical omics data</a:t>
            </a:r>
          </a:p>
        </p:txBody>
      </p:sp>
      <p:sp>
        <p:nvSpPr>
          <p:cNvPr id="9" name="TextBox 8">
            <a:extLst>
              <a:ext uri="{FF2B5EF4-FFF2-40B4-BE49-F238E27FC236}">
                <a16:creationId xmlns:a16="http://schemas.microsoft.com/office/drawing/2014/main" id="{21F3702D-08A0-803B-909E-7E55BA632806}"/>
              </a:ext>
            </a:extLst>
          </p:cNvPr>
          <p:cNvSpPr txBox="1"/>
          <p:nvPr/>
        </p:nvSpPr>
        <p:spPr>
          <a:xfrm>
            <a:off x="984739" y="1690688"/>
            <a:ext cx="9750669" cy="1477328"/>
          </a:xfrm>
          <a:prstGeom prst="rect">
            <a:avLst/>
          </a:prstGeom>
          <a:noFill/>
        </p:spPr>
        <p:txBody>
          <a:bodyPr wrap="square" rtlCol="0">
            <a:spAutoFit/>
          </a:bodyPr>
          <a:lstStyle/>
          <a:p>
            <a:r>
              <a:rPr lang="en-GB" b="1" dirty="0"/>
              <a:t>Goal</a:t>
            </a:r>
            <a:r>
              <a:rPr lang="en-GB" dirty="0"/>
              <a:t>: get the proteomic content of the sample</a:t>
            </a:r>
          </a:p>
          <a:p>
            <a:endParaRPr lang="en-GB" dirty="0"/>
          </a:p>
          <a:p>
            <a:r>
              <a:rPr lang="en-GB" dirty="0"/>
              <a:t>A protein is a large and complex molecule, and the spectra for a protein would be too complicated to untangle.</a:t>
            </a:r>
          </a:p>
          <a:p>
            <a:endParaRPr lang="en-GB" dirty="0"/>
          </a:p>
        </p:txBody>
      </p:sp>
      <p:pic>
        <p:nvPicPr>
          <p:cNvPr id="4098" name="Picture 2" descr="What is the difference between a protein molecule and a glucose molecule? -  Quora">
            <a:extLst>
              <a:ext uri="{FF2B5EF4-FFF2-40B4-BE49-F238E27FC236}">
                <a16:creationId xmlns:a16="http://schemas.microsoft.com/office/drawing/2014/main" id="{8A57E67E-D46B-FEE3-B0D3-64B2B5EE4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0062" y="3275844"/>
            <a:ext cx="4102583" cy="304030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04471B4-BBC5-64D1-46B5-0C549E9C5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9026" y="3578262"/>
            <a:ext cx="2654210" cy="2435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553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Case: mass spec in a proteomics context</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Typical omics data</a:t>
            </a:r>
          </a:p>
        </p:txBody>
      </p:sp>
      <p:sp>
        <p:nvSpPr>
          <p:cNvPr id="9" name="TextBox 8">
            <a:extLst>
              <a:ext uri="{FF2B5EF4-FFF2-40B4-BE49-F238E27FC236}">
                <a16:creationId xmlns:a16="http://schemas.microsoft.com/office/drawing/2014/main" id="{21F3702D-08A0-803B-909E-7E55BA632806}"/>
              </a:ext>
            </a:extLst>
          </p:cNvPr>
          <p:cNvSpPr txBox="1"/>
          <p:nvPr/>
        </p:nvSpPr>
        <p:spPr>
          <a:xfrm>
            <a:off x="984739" y="1690688"/>
            <a:ext cx="9750669" cy="2031325"/>
          </a:xfrm>
          <a:prstGeom prst="rect">
            <a:avLst/>
          </a:prstGeom>
          <a:noFill/>
        </p:spPr>
        <p:txBody>
          <a:bodyPr wrap="square" rtlCol="0">
            <a:spAutoFit/>
          </a:bodyPr>
          <a:lstStyle/>
          <a:p>
            <a:r>
              <a:rPr lang="en-GB" b="1" dirty="0"/>
              <a:t>Goal</a:t>
            </a:r>
            <a:r>
              <a:rPr lang="en-GB" dirty="0"/>
              <a:t>: get the proteomic content of the sample</a:t>
            </a:r>
          </a:p>
          <a:p>
            <a:endParaRPr lang="en-GB" dirty="0"/>
          </a:p>
          <a:p>
            <a:r>
              <a:rPr lang="en-GB" dirty="0"/>
              <a:t>A protein is a large and complex molecule, and the spectra for a protein would be too complicated to untangle when you have many proteins in the sample.</a:t>
            </a:r>
          </a:p>
          <a:p>
            <a:endParaRPr lang="en-GB" dirty="0"/>
          </a:p>
          <a:p>
            <a:r>
              <a:rPr lang="en-GB" dirty="0"/>
              <a:t>Therefore, we break it down.</a:t>
            </a:r>
          </a:p>
          <a:p>
            <a:endParaRPr lang="en-GB" dirty="0"/>
          </a:p>
        </p:txBody>
      </p:sp>
      <p:pic>
        <p:nvPicPr>
          <p:cNvPr id="4098" name="Picture 2" descr="What is the difference between a protein molecule and a glucose molecule? -  Quora">
            <a:extLst>
              <a:ext uri="{FF2B5EF4-FFF2-40B4-BE49-F238E27FC236}">
                <a16:creationId xmlns:a16="http://schemas.microsoft.com/office/drawing/2014/main" id="{8A57E67E-D46B-FEE3-B0D3-64B2B5EE4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9963" y="3851090"/>
            <a:ext cx="3229071" cy="239297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B641FCF0-3379-B5C1-A945-3801258D129F}"/>
              </a:ext>
            </a:extLst>
          </p:cNvPr>
          <p:cNvCxnSpPr>
            <a:stCxn id="4098" idx="3"/>
          </p:cNvCxnSpPr>
          <p:nvPr/>
        </p:nvCxnSpPr>
        <p:spPr>
          <a:xfrm>
            <a:off x="5559034" y="5047576"/>
            <a:ext cx="10791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194" name="Picture 2" descr="Gliadin Peptide Molecule by Molekuul/science Photo Library">
            <a:extLst>
              <a:ext uri="{FF2B5EF4-FFF2-40B4-BE49-F238E27FC236}">
                <a16:creationId xmlns:a16="http://schemas.microsoft.com/office/drawing/2014/main" id="{A3EAA260-9065-D910-A06F-1505A6C2F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149" y="4202232"/>
            <a:ext cx="1690688" cy="16906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BE11223-D0E5-6A23-144E-013092C457CA}"/>
              </a:ext>
            </a:extLst>
          </p:cNvPr>
          <p:cNvSpPr txBox="1"/>
          <p:nvPr/>
        </p:nvSpPr>
        <p:spPr>
          <a:xfrm>
            <a:off x="5623511" y="4554410"/>
            <a:ext cx="1079159" cy="373427"/>
          </a:xfrm>
          <a:prstGeom prst="rect">
            <a:avLst/>
          </a:prstGeom>
          <a:noFill/>
        </p:spPr>
        <p:txBody>
          <a:bodyPr wrap="square" rtlCol="0">
            <a:spAutoFit/>
          </a:bodyPr>
          <a:lstStyle/>
          <a:p>
            <a:r>
              <a:rPr lang="en-GB" dirty="0"/>
              <a:t>enzyme</a:t>
            </a:r>
            <a:endParaRPr lang="en-SE" dirty="0"/>
          </a:p>
        </p:txBody>
      </p:sp>
      <p:sp>
        <p:nvSpPr>
          <p:cNvPr id="7" name="TextBox 6">
            <a:extLst>
              <a:ext uri="{FF2B5EF4-FFF2-40B4-BE49-F238E27FC236}">
                <a16:creationId xmlns:a16="http://schemas.microsoft.com/office/drawing/2014/main" id="{B11839E7-575F-B409-96E7-ABDF05451793}"/>
              </a:ext>
            </a:extLst>
          </p:cNvPr>
          <p:cNvSpPr txBox="1"/>
          <p:nvPr/>
        </p:nvSpPr>
        <p:spPr>
          <a:xfrm>
            <a:off x="5559034" y="5597731"/>
            <a:ext cx="1331205" cy="646331"/>
          </a:xfrm>
          <a:prstGeom prst="rect">
            <a:avLst/>
          </a:prstGeom>
          <a:noFill/>
        </p:spPr>
        <p:txBody>
          <a:bodyPr wrap="square" rtlCol="0">
            <a:spAutoFit/>
          </a:bodyPr>
          <a:lstStyle/>
          <a:p>
            <a:pPr algn="ctr"/>
            <a:r>
              <a:rPr lang="en-GB" dirty="0"/>
              <a:t>Commonly trypsin</a:t>
            </a:r>
            <a:endParaRPr lang="en-SE" dirty="0"/>
          </a:p>
        </p:txBody>
      </p:sp>
      <p:pic>
        <p:nvPicPr>
          <p:cNvPr id="8196" name="Picture 4" descr="Trypsin enzyme function, production, cleavage &amp; trypsin inhibitor">
            <a:extLst>
              <a:ext uri="{FF2B5EF4-FFF2-40B4-BE49-F238E27FC236}">
                <a16:creationId xmlns:a16="http://schemas.microsoft.com/office/drawing/2014/main" id="{CE194AB0-FE48-0D45-544D-5DDEABF06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5512" y="5226293"/>
            <a:ext cx="2339791" cy="1366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172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Case: mass spec in a proteomics context</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Typical omics data</a:t>
            </a:r>
          </a:p>
        </p:txBody>
      </p:sp>
      <p:sp>
        <p:nvSpPr>
          <p:cNvPr id="9" name="TextBox 8">
            <a:extLst>
              <a:ext uri="{FF2B5EF4-FFF2-40B4-BE49-F238E27FC236}">
                <a16:creationId xmlns:a16="http://schemas.microsoft.com/office/drawing/2014/main" id="{21F3702D-08A0-803B-909E-7E55BA632806}"/>
              </a:ext>
            </a:extLst>
          </p:cNvPr>
          <p:cNvSpPr txBox="1"/>
          <p:nvPr/>
        </p:nvSpPr>
        <p:spPr>
          <a:xfrm>
            <a:off x="984739" y="1690688"/>
            <a:ext cx="9750669" cy="2308324"/>
          </a:xfrm>
          <a:prstGeom prst="rect">
            <a:avLst/>
          </a:prstGeom>
          <a:noFill/>
        </p:spPr>
        <p:txBody>
          <a:bodyPr wrap="square" rtlCol="0">
            <a:spAutoFit/>
          </a:bodyPr>
          <a:lstStyle/>
          <a:p>
            <a:r>
              <a:rPr lang="en-GB" b="1" dirty="0"/>
              <a:t>Goal</a:t>
            </a:r>
            <a:r>
              <a:rPr lang="en-GB" dirty="0"/>
              <a:t>: get the proteomic content of the sample</a:t>
            </a:r>
          </a:p>
          <a:p>
            <a:endParaRPr lang="en-GB" dirty="0"/>
          </a:p>
          <a:p>
            <a:r>
              <a:rPr lang="en-GB" dirty="0"/>
              <a:t>A protein is a large and complex molecule, and the spectra for a protein would be too complicated to untangle when you have many proteins in the sample.</a:t>
            </a:r>
          </a:p>
          <a:p>
            <a:endParaRPr lang="en-GB" dirty="0"/>
          </a:p>
          <a:p>
            <a:r>
              <a:rPr lang="en-GB" dirty="0"/>
              <a:t>Therefore, we break it down. A short peptide can be distinguished in the spectra when separated on their </a:t>
            </a:r>
            <a:r>
              <a:rPr lang="en-GB" i="1" dirty="0"/>
              <a:t>m/z</a:t>
            </a:r>
            <a:r>
              <a:rPr lang="en-GB" dirty="0"/>
              <a:t>.</a:t>
            </a:r>
          </a:p>
          <a:p>
            <a:endParaRPr lang="en-GB" dirty="0"/>
          </a:p>
        </p:txBody>
      </p:sp>
      <p:pic>
        <p:nvPicPr>
          <p:cNvPr id="8194" name="Picture 2" descr="Gliadin Peptide Molecule by Molekuul/science Photo Library">
            <a:extLst>
              <a:ext uri="{FF2B5EF4-FFF2-40B4-BE49-F238E27FC236}">
                <a16:creationId xmlns:a16="http://schemas.microsoft.com/office/drawing/2014/main" id="{A3EAA260-9065-D910-A06F-1505A6C2F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717" y="4380949"/>
            <a:ext cx="1690688" cy="16906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6771BC77-AAB2-857F-EECB-A3BA0F177BC6}"/>
              </a:ext>
            </a:extLst>
          </p:cNvPr>
          <p:cNvCxnSpPr>
            <a:cxnSpLocks/>
          </p:cNvCxnSpPr>
          <p:nvPr/>
        </p:nvCxnSpPr>
        <p:spPr>
          <a:xfrm>
            <a:off x="4237528" y="5226292"/>
            <a:ext cx="14686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499BB365-6A23-AE1F-8A91-CC5130C9B959}"/>
              </a:ext>
            </a:extLst>
          </p:cNvPr>
          <p:cNvSpPr txBox="1"/>
          <p:nvPr/>
        </p:nvSpPr>
        <p:spPr>
          <a:xfrm>
            <a:off x="2303585" y="6198577"/>
            <a:ext cx="2286000" cy="369332"/>
          </a:xfrm>
          <a:prstGeom prst="rect">
            <a:avLst/>
          </a:prstGeom>
          <a:noFill/>
        </p:spPr>
        <p:txBody>
          <a:bodyPr wrap="square" rtlCol="0">
            <a:spAutoFit/>
          </a:bodyPr>
          <a:lstStyle/>
          <a:p>
            <a:r>
              <a:rPr lang="en-GB" dirty="0"/>
              <a:t>Peptide</a:t>
            </a:r>
            <a:endParaRPr lang="en-SE" dirty="0"/>
          </a:p>
        </p:txBody>
      </p:sp>
      <p:sp>
        <p:nvSpPr>
          <p:cNvPr id="13" name="TextBox 12">
            <a:extLst>
              <a:ext uri="{FF2B5EF4-FFF2-40B4-BE49-F238E27FC236}">
                <a16:creationId xmlns:a16="http://schemas.microsoft.com/office/drawing/2014/main" id="{E6D67F14-535E-9EF1-D5DA-2C2D21910F0C}"/>
              </a:ext>
            </a:extLst>
          </p:cNvPr>
          <p:cNvSpPr txBox="1"/>
          <p:nvPr/>
        </p:nvSpPr>
        <p:spPr>
          <a:xfrm>
            <a:off x="8065477" y="6383243"/>
            <a:ext cx="2286000" cy="369332"/>
          </a:xfrm>
          <a:prstGeom prst="rect">
            <a:avLst/>
          </a:prstGeom>
          <a:noFill/>
        </p:spPr>
        <p:txBody>
          <a:bodyPr wrap="square" rtlCol="0">
            <a:spAutoFit/>
          </a:bodyPr>
          <a:lstStyle/>
          <a:p>
            <a:r>
              <a:rPr lang="en-GB" dirty="0"/>
              <a:t>Spectra</a:t>
            </a:r>
            <a:endParaRPr lang="en-SE" dirty="0"/>
          </a:p>
        </p:txBody>
      </p:sp>
      <p:sp>
        <p:nvSpPr>
          <p:cNvPr id="14" name="Rectangle 13">
            <a:extLst>
              <a:ext uri="{FF2B5EF4-FFF2-40B4-BE49-F238E27FC236}">
                <a16:creationId xmlns:a16="http://schemas.microsoft.com/office/drawing/2014/main" id="{D00CF8C2-3FE4-1FE5-C00C-73E05913D41F}"/>
              </a:ext>
            </a:extLst>
          </p:cNvPr>
          <p:cNvSpPr/>
          <p:nvPr/>
        </p:nvSpPr>
        <p:spPr>
          <a:xfrm>
            <a:off x="6096000" y="3461436"/>
            <a:ext cx="4838700" cy="29794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5" name="TextBox 14">
            <a:extLst>
              <a:ext uri="{FF2B5EF4-FFF2-40B4-BE49-F238E27FC236}">
                <a16:creationId xmlns:a16="http://schemas.microsoft.com/office/drawing/2014/main" id="{47ECC57D-1219-6FA6-44CF-EDD60A870CBE}"/>
              </a:ext>
            </a:extLst>
          </p:cNvPr>
          <p:cNvSpPr txBox="1"/>
          <p:nvPr/>
        </p:nvSpPr>
        <p:spPr>
          <a:xfrm>
            <a:off x="7641132" y="3807519"/>
            <a:ext cx="2438400" cy="369332"/>
          </a:xfrm>
          <a:prstGeom prst="rect">
            <a:avLst/>
          </a:prstGeom>
          <a:noFill/>
        </p:spPr>
        <p:txBody>
          <a:bodyPr wrap="square" rtlCol="0">
            <a:spAutoFit/>
          </a:bodyPr>
          <a:lstStyle/>
          <a:p>
            <a:r>
              <a:rPr lang="en-GB" i="1" dirty="0"/>
              <a:t>Mass spectra</a:t>
            </a:r>
            <a:endParaRPr lang="en-SE" i="1" dirty="0"/>
          </a:p>
        </p:txBody>
      </p:sp>
      <p:cxnSp>
        <p:nvCxnSpPr>
          <p:cNvPr id="16" name="Straight Arrow Connector 15">
            <a:extLst>
              <a:ext uri="{FF2B5EF4-FFF2-40B4-BE49-F238E27FC236}">
                <a16:creationId xmlns:a16="http://schemas.microsoft.com/office/drawing/2014/main" id="{ED9C6842-2787-3CFB-938B-6D75E8A4374B}"/>
              </a:ext>
            </a:extLst>
          </p:cNvPr>
          <p:cNvCxnSpPr>
            <a:cxnSpLocks/>
          </p:cNvCxnSpPr>
          <p:nvPr/>
        </p:nvCxnSpPr>
        <p:spPr>
          <a:xfrm flipV="1">
            <a:off x="6484383" y="3960461"/>
            <a:ext cx="0" cy="21315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8649524-9085-0EA9-B847-4CD525033F48}"/>
              </a:ext>
            </a:extLst>
          </p:cNvPr>
          <p:cNvCxnSpPr>
            <a:cxnSpLocks/>
          </p:cNvCxnSpPr>
          <p:nvPr/>
        </p:nvCxnSpPr>
        <p:spPr>
          <a:xfrm>
            <a:off x="6484383" y="6092002"/>
            <a:ext cx="426308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C70DCB64-F41B-084A-6C68-63EA1BE53648}"/>
              </a:ext>
            </a:extLst>
          </p:cNvPr>
          <p:cNvCxnSpPr/>
          <p:nvPr/>
        </p:nvCxnSpPr>
        <p:spPr>
          <a:xfrm flipV="1">
            <a:off x="7176361" y="5319705"/>
            <a:ext cx="0" cy="766118"/>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FF9E773-542C-68D9-BFF9-72C2778AF358}"/>
              </a:ext>
            </a:extLst>
          </p:cNvPr>
          <p:cNvCxnSpPr>
            <a:cxnSpLocks/>
          </p:cNvCxnSpPr>
          <p:nvPr/>
        </p:nvCxnSpPr>
        <p:spPr>
          <a:xfrm flipV="1">
            <a:off x="7545004" y="4920671"/>
            <a:ext cx="0" cy="1165152"/>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9C29FB7E-E32B-3D6C-D74A-630B920B32C3}"/>
              </a:ext>
            </a:extLst>
          </p:cNvPr>
          <p:cNvCxnSpPr>
            <a:cxnSpLocks/>
          </p:cNvCxnSpPr>
          <p:nvPr/>
        </p:nvCxnSpPr>
        <p:spPr>
          <a:xfrm flipV="1">
            <a:off x="8308363" y="4920671"/>
            <a:ext cx="0" cy="1165152"/>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3D163B1-9B64-6FDF-3EF7-4FA218397196}"/>
              </a:ext>
            </a:extLst>
          </p:cNvPr>
          <p:cNvCxnSpPr>
            <a:cxnSpLocks/>
          </p:cNvCxnSpPr>
          <p:nvPr/>
        </p:nvCxnSpPr>
        <p:spPr>
          <a:xfrm flipV="1">
            <a:off x="9820006" y="4170526"/>
            <a:ext cx="0" cy="1915297"/>
          </a:xfrm>
          <a:prstGeom prst="line">
            <a:avLst/>
          </a:prstGeom>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1D615670-68D6-273A-E7CC-FC5CE760119A}"/>
              </a:ext>
            </a:extLst>
          </p:cNvPr>
          <p:cNvSpPr txBox="1"/>
          <p:nvPr/>
        </p:nvSpPr>
        <p:spPr>
          <a:xfrm>
            <a:off x="9548804" y="3788836"/>
            <a:ext cx="1285103" cy="369332"/>
          </a:xfrm>
          <a:prstGeom prst="rect">
            <a:avLst/>
          </a:prstGeom>
          <a:noFill/>
        </p:spPr>
        <p:txBody>
          <a:bodyPr wrap="square" rtlCol="0">
            <a:spAutoFit/>
          </a:bodyPr>
          <a:lstStyle/>
          <a:p>
            <a:r>
              <a:rPr lang="en-GB" dirty="0"/>
              <a:t>ABC</a:t>
            </a:r>
            <a:endParaRPr lang="en-SE" dirty="0"/>
          </a:p>
        </p:txBody>
      </p:sp>
      <p:sp>
        <p:nvSpPr>
          <p:cNvPr id="23" name="TextBox 22">
            <a:extLst>
              <a:ext uri="{FF2B5EF4-FFF2-40B4-BE49-F238E27FC236}">
                <a16:creationId xmlns:a16="http://schemas.microsoft.com/office/drawing/2014/main" id="{B9295E3D-F6DA-45D8-4A6E-1A53CA3BA007}"/>
              </a:ext>
            </a:extLst>
          </p:cNvPr>
          <p:cNvSpPr txBox="1"/>
          <p:nvPr/>
        </p:nvSpPr>
        <p:spPr>
          <a:xfrm>
            <a:off x="8087075" y="4473505"/>
            <a:ext cx="1285103" cy="369332"/>
          </a:xfrm>
          <a:prstGeom prst="rect">
            <a:avLst/>
          </a:prstGeom>
          <a:noFill/>
        </p:spPr>
        <p:txBody>
          <a:bodyPr wrap="square" rtlCol="0">
            <a:spAutoFit/>
          </a:bodyPr>
          <a:lstStyle/>
          <a:p>
            <a:r>
              <a:rPr lang="en-GB" dirty="0"/>
              <a:t>AB</a:t>
            </a:r>
            <a:endParaRPr lang="en-SE" dirty="0"/>
          </a:p>
        </p:txBody>
      </p:sp>
      <p:sp>
        <p:nvSpPr>
          <p:cNvPr id="24" name="TextBox 23">
            <a:extLst>
              <a:ext uri="{FF2B5EF4-FFF2-40B4-BE49-F238E27FC236}">
                <a16:creationId xmlns:a16="http://schemas.microsoft.com/office/drawing/2014/main" id="{13598D95-F545-7CAD-7E96-3CFD5D4E788E}"/>
              </a:ext>
            </a:extLst>
          </p:cNvPr>
          <p:cNvSpPr txBox="1"/>
          <p:nvPr/>
        </p:nvSpPr>
        <p:spPr>
          <a:xfrm>
            <a:off x="7353474" y="4512422"/>
            <a:ext cx="1285103" cy="369332"/>
          </a:xfrm>
          <a:prstGeom prst="rect">
            <a:avLst/>
          </a:prstGeom>
          <a:noFill/>
        </p:spPr>
        <p:txBody>
          <a:bodyPr wrap="square" rtlCol="0">
            <a:spAutoFit/>
          </a:bodyPr>
          <a:lstStyle/>
          <a:p>
            <a:r>
              <a:rPr lang="en-GB" dirty="0"/>
              <a:t>BC</a:t>
            </a:r>
            <a:endParaRPr lang="en-SE" dirty="0"/>
          </a:p>
        </p:txBody>
      </p:sp>
      <p:sp>
        <p:nvSpPr>
          <p:cNvPr id="25" name="TextBox 24">
            <a:extLst>
              <a:ext uri="{FF2B5EF4-FFF2-40B4-BE49-F238E27FC236}">
                <a16:creationId xmlns:a16="http://schemas.microsoft.com/office/drawing/2014/main" id="{ADA3ABDF-3A4A-BAF3-1283-184D92BE6FCA}"/>
              </a:ext>
            </a:extLst>
          </p:cNvPr>
          <p:cNvSpPr txBox="1"/>
          <p:nvPr/>
        </p:nvSpPr>
        <p:spPr>
          <a:xfrm>
            <a:off x="7023260" y="4920671"/>
            <a:ext cx="1285103" cy="369332"/>
          </a:xfrm>
          <a:prstGeom prst="rect">
            <a:avLst/>
          </a:prstGeom>
          <a:noFill/>
        </p:spPr>
        <p:txBody>
          <a:bodyPr wrap="square" rtlCol="0">
            <a:spAutoFit/>
          </a:bodyPr>
          <a:lstStyle/>
          <a:p>
            <a:r>
              <a:rPr lang="en-GB" dirty="0"/>
              <a:t>A</a:t>
            </a:r>
            <a:endParaRPr lang="en-SE" dirty="0"/>
          </a:p>
        </p:txBody>
      </p:sp>
      <p:cxnSp>
        <p:nvCxnSpPr>
          <p:cNvPr id="26" name="Straight Connector 25">
            <a:extLst>
              <a:ext uri="{FF2B5EF4-FFF2-40B4-BE49-F238E27FC236}">
                <a16:creationId xmlns:a16="http://schemas.microsoft.com/office/drawing/2014/main" id="{B9E9A52B-6ABB-C0B6-A639-08E4A227B5C3}"/>
              </a:ext>
            </a:extLst>
          </p:cNvPr>
          <p:cNvCxnSpPr/>
          <p:nvPr/>
        </p:nvCxnSpPr>
        <p:spPr>
          <a:xfrm flipV="1">
            <a:off x="7023260" y="5319705"/>
            <a:ext cx="0" cy="766118"/>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80B4C757-1D0C-B8ED-937D-BFC91A2E803E}"/>
              </a:ext>
            </a:extLst>
          </p:cNvPr>
          <p:cNvCxnSpPr/>
          <p:nvPr/>
        </p:nvCxnSpPr>
        <p:spPr>
          <a:xfrm flipV="1">
            <a:off x="6804958" y="5319705"/>
            <a:ext cx="0" cy="766118"/>
          </a:xfrm>
          <a:prstGeom prst="line">
            <a:avLst/>
          </a:prstGeom>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030D0EE0-0BBF-EC76-AC20-E28AE1F13685}"/>
              </a:ext>
            </a:extLst>
          </p:cNvPr>
          <p:cNvSpPr txBox="1"/>
          <p:nvPr/>
        </p:nvSpPr>
        <p:spPr>
          <a:xfrm>
            <a:off x="6815254" y="4814233"/>
            <a:ext cx="1285103" cy="369332"/>
          </a:xfrm>
          <a:prstGeom prst="rect">
            <a:avLst/>
          </a:prstGeom>
          <a:noFill/>
        </p:spPr>
        <p:txBody>
          <a:bodyPr wrap="square" rtlCol="0">
            <a:spAutoFit/>
          </a:bodyPr>
          <a:lstStyle/>
          <a:p>
            <a:r>
              <a:rPr lang="en-GB" dirty="0"/>
              <a:t>C</a:t>
            </a:r>
            <a:endParaRPr lang="en-SE" dirty="0"/>
          </a:p>
        </p:txBody>
      </p:sp>
      <p:sp>
        <p:nvSpPr>
          <p:cNvPr id="29" name="TextBox 28">
            <a:extLst>
              <a:ext uri="{FF2B5EF4-FFF2-40B4-BE49-F238E27FC236}">
                <a16:creationId xmlns:a16="http://schemas.microsoft.com/office/drawing/2014/main" id="{AEEC77A0-561A-226E-CF86-CB3227BCBF1B}"/>
              </a:ext>
            </a:extLst>
          </p:cNvPr>
          <p:cNvSpPr txBox="1"/>
          <p:nvPr/>
        </p:nvSpPr>
        <p:spPr>
          <a:xfrm>
            <a:off x="6571155" y="5010386"/>
            <a:ext cx="1285103" cy="369332"/>
          </a:xfrm>
          <a:prstGeom prst="rect">
            <a:avLst/>
          </a:prstGeom>
          <a:noFill/>
        </p:spPr>
        <p:txBody>
          <a:bodyPr wrap="square" rtlCol="0">
            <a:spAutoFit/>
          </a:bodyPr>
          <a:lstStyle/>
          <a:p>
            <a:r>
              <a:rPr lang="en-GB" dirty="0"/>
              <a:t>B</a:t>
            </a:r>
            <a:endParaRPr lang="en-SE" dirty="0"/>
          </a:p>
        </p:txBody>
      </p:sp>
      <p:sp>
        <p:nvSpPr>
          <p:cNvPr id="30" name="TextBox 29">
            <a:extLst>
              <a:ext uri="{FF2B5EF4-FFF2-40B4-BE49-F238E27FC236}">
                <a16:creationId xmlns:a16="http://schemas.microsoft.com/office/drawing/2014/main" id="{7C4B808C-6ED3-2130-1394-3AEFB3FACD5E}"/>
              </a:ext>
            </a:extLst>
          </p:cNvPr>
          <p:cNvSpPr txBox="1"/>
          <p:nvPr/>
        </p:nvSpPr>
        <p:spPr>
          <a:xfrm>
            <a:off x="8308363" y="6081725"/>
            <a:ext cx="1544594" cy="369332"/>
          </a:xfrm>
          <a:prstGeom prst="rect">
            <a:avLst/>
          </a:prstGeom>
          <a:noFill/>
        </p:spPr>
        <p:txBody>
          <a:bodyPr wrap="square" rtlCol="0">
            <a:spAutoFit/>
          </a:bodyPr>
          <a:lstStyle/>
          <a:p>
            <a:r>
              <a:rPr lang="en-GB" dirty="0"/>
              <a:t>m/z</a:t>
            </a:r>
            <a:endParaRPr lang="en-SE" dirty="0"/>
          </a:p>
        </p:txBody>
      </p:sp>
      <p:sp>
        <p:nvSpPr>
          <p:cNvPr id="31" name="TextBox 30">
            <a:extLst>
              <a:ext uri="{FF2B5EF4-FFF2-40B4-BE49-F238E27FC236}">
                <a16:creationId xmlns:a16="http://schemas.microsoft.com/office/drawing/2014/main" id="{DC873322-1FB8-C0AE-68E4-D2AB7E269107}"/>
              </a:ext>
            </a:extLst>
          </p:cNvPr>
          <p:cNvSpPr txBox="1"/>
          <p:nvPr/>
        </p:nvSpPr>
        <p:spPr>
          <a:xfrm rot="16200000">
            <a:off x="5443728" y="4745799"/>
            <a:ext cx="1544594" cy="369332"/>
          </a:xfrm>
          <a:prstGeom prst="rect">
            <a:avLst/>
          </a:prstGeom>
          <a:noFill/>
        </p:spPr>
        <p:txBody>
          <a:bodyPr wrap="square" rtlCol="0">
            <a:spAutoFit/>
          </a:bodyPr>
          <a:lstStyle/>
          <a:p>
            <a:r>
              <a:rPr lang="en-GB" dirty="0"/>
              <a:t>Intensity</a:t>
            </a:r>
            <a:endParaRPr lang="en-SE" dirty="0"/>
          </a:p>
        </p:txBody>
      </p:sp>
    </p:spTree>
    <p:extLst>
      <p:ext uri="{BB962C8B-B14F-4D97-AF65-F5344CB8AC3E}">
        <p14:creationId xmlns:p14="http://schemas.microsoft.com/office/powerpoint/2010/main" val="2564491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Case: mass spec in a proteomics context</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Typical omics data</a:t>
            </a:r>
          </a:p>
        </p:txBody>
      </p:sp>
      <p:sp>
        <p:nvSpPr>
          <p:cNvPr id="9" name="TextBox 8">
            <a:extLst>
              <a:ext uri="{FF2B5EF4-FFF2-40B4-BE49-F238E27FC236}">
                <a16:creationId xmlns:a16="http://schemas.microsoft.com/office/drawing/2014/main" id="{21F3702D-08A0-803B-909E-7E55BA632806}"/>
              </a:ext>
            </a:extLst>
          </p:cNvPr>
          <p:cNvSpPr txBox="1"/>
          <p:nvPr/>
        </p:nvSpPr>
        <p:spPr>
          <a:xfrm>
            <a:off x="931985" y="1641487"/>
            <a:ext cx="9750669" cy="646331"/>
          </a:xfrm>
          <a:prstGeom prst="rect">
            <a:avLst/>
          </a:prstGeom>
          <a:noFill/>
        </p:spPr>
        <p:txBody>
          <a:bodyPr wrap="square" rtlCol="0">
            <a:spAutoFit/>
          </a:bodyPr>
          <a:lstStyle/>
          <a:p>
            <a:r>
              <a:rPr lang="en-GB" dirty="0"/>
              <a:t>Goal: get the proteomic content of the sample</a:t>
            </a:r>
          </a:p>
          <a:p>
            <a:endParaRPr lang="en-GB" dirty="0"/>
          </a:p>
        </p:txBody>
      </p:sp>
      <p:sp>
        <p:nvSpPr>
          <p:cNvPr id="15" name="TextBox 14">
            <a:extLst>
              <a:ext uri="{FF2B5EF4-FFF2-40B4-BE49-F238E27FC236}">
                <a16:creationId xmlns:a16="http://schemas.microsoft.com/office/drawing/2014/main" id="{A6E6A815-553A-BB05-068F-458589A56B84}"/>
              </a:ext>
            </a:extLst>
          </p:cNvPr>
          <p:cNvSpPr txBox="1"/>
          <p:nvPr/>
        </p:nvSpPr>
        <p:spPr>
          <a:xfrm>
            <a:off x="8932985" y="5047654"/>
            <a:ext cx="1749669" cy="369332"/>
          </a:xfrm>
          <a:prstGeom prst="rect">
            <a:avLst/>
          </a:prstGeom>
          <a:noFill/>
        </p:spPr>
        <p:txBody>
          <a:bodyPr wrap="square" rtlCol="0">
            <a:spAutoFit/>
          </a:bodyPr>
          <a:lstStyle/>
          <a:p>
            <a:r>
              <a:rPr lang="en-GB" dirty="0"/>
              <a:t>“VHLTPEEKSAV” </a:t>
            </a:r>
            <a:endParaRPr lang="en-SE" dirty="0"/>
          </a:p>
        </p:txBody>
      </p:sp>
      <p:cxnSp>
        <p:nvCxnSpPr>
          <p:cNvPr id="16" name="Straight Arrow Connector 15">
            <a:extLst>
              <a:ext uri="{FF2B5EF4-FFF2-40B4-BE49-F238E27FC236}">
                <a16:creationId xmlns:a16="http://schemas.microsoft.com/office/drawing/2014/main" id="{1BB44DDD-58EC-F532-7BE3-A84DA15198A5}"/>
              </a:ext>
            </a:extLst>
          </p:cNvPr>
          <p:cNvCxnSpPr>
            <a:cxnSpLocks/>
          </p:cNvCxnSpPr>
          <p:nvPr/>
        </p:nvCxnSpPr>
        <p:spPr>
          <a:xfrm>
            <a:off x="6624346" y="4159084"/>
            <a:ext cx="14686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7" name="Picture 2" descr="Gliadin Peptide Molecule by Molekuul/science Photo Library">
            <a:extLst>
              <a:ext uri="{FF2B5EF4-FFF2-40B4-BE49-F238E27FC236}">
                <a16:creationId xmlns:a16="http://schemas.microsoft.com/office/drawing/2014/main" id="{FEE5213F-E52E-9C80-C871-32A4065C8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0726" y="3281605"/>
            <a:ext cx="1690688" cy="169068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60463E7C-813A-C3C1-4FCB-F590D5AB390E}"/>
              </a:ext>
            </a:extLst>
          </p:cNvPr>
          <p:cNvSpPr/>
          <p:nvPr/>
        </p:nvSpPr>
        <p:spPr>
          <a:xfrm>
            <a:off x="1389475" y="2850931"/>
            <a:ext cx="4838700" cy="29794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0" name="TextBox 19">
            <a:extLst>
              <a:ext uri="{FF2B5EF4-FFF2-40B4-BE49-F238E27FC236}">
                <a16:creationId xmlns:a16="http://schemas.microsoft.com/office/drawing/2014/main" id="{012193AB-E7DD-6BE0-CD05-8390079FABE5}"/>
              </a:ext>
            </a:extLst>
          </p:cNvPr>
          <p:cNvSpPr txBox="1"/>
          <p:nvPr/>
        </p:nvSpPr>
        <p:spPr>
          <a:xfrm>
            <a:off x="2934607" y="3197014"/>
            <a:ext cx="2438400" cy="369332"/>
          </a:xfrm>
          <a:prstGeom prst="rect">
            <a:avLst/>
          </a:prstGeom>
          <a:noFill/>
        </p:spPr>
        <p:txBody>
          <a:bodyPr wrap="square" rtlCol="0">
            <a:spAutoFit/>
          </a:bodyPr>
          <a:lstStyle/>
          <a:p>
            <a:r>
              <a:rPr lang="en-GB" i="1" dirty="0"/>
              <a:t>Mass spectra</a:t>
            </a:r>
            <a:endParaRPr lang="en-SE" i="1" dirty="0"/>
          </a:p>
        </p:txBody>
      </p:sp>
      <p:cxnSp>
        <p:nvCxnSpPr>
          <p:cNvPr id="21" name="Straight Arrow Connector 20">
            <a:extLst>
              <a:ext uri="{FF2B5EF4-FFF2-40B4-BE49-F238E27FC236}">
                <a16:creationId xmlns:a16="http://schemas.microsoft.com/office/drawing/2014/main" id="{AFF3EA1B-8A2B-8442-9EB0-612838E5D4EA}"/>
              </a:ext>
            </a:extLst>
          </p:cNvPr>
          <p:cNvCxnSpPr>
            <a:cxnSpLocks/>
          </p:cNvCxnSpPr>
          <p:nvPr/>
        </p:nvCxnSpPr>
        <p:spPr>
          <a:xfrm flipV="1">
            <a:off x="1777858" y="3349956"/>
            <a:ext cx="0" cy="21315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C020CF6-8DBA-A91A-F4C4-CA8C86DC0E64}"/>
              </a:ext>
            </a:extLst>
          </p:cNvPr>
          <p:cNvCxnSpPr>
            <a:cxnSpLocks/>
          </p:cNvCxnSpPr>
          <p:nvPr/>
        </p:nvCxnSpPr>
        <p:spPr>
          <a:xfrm>
            <a:off x="1777858" y="5481497"/>
            <a:ext cx="426308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C2493E6-3C05-0BC0-A6D2-26F3BAFE3303}"/>
              </a:ext>
            </a:extLst>
          </p:cNvPr>
          <p:cNvCxnSpPr/>
          <p:nvPr/>
        </p:nvCxnSpPr>
        <p:spPr>
          <a:xfrm flipV="1">
            <a:off x="2469836" y="4709200"/>
            <a:ext cx="0" cy="766118"/>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9186710-238C-4487-1025-4529B700997B}"/>
              </a:ext>
            </a:extLst>
          </p:cNvPr>
          <p:cNvCxnSpPr>
            <a:cxnSpLocks/>
          </p:cNvCxnSpPr>
          <p:nvPr/>
        </p:nvCxnSpPr>
        <p:spPr>
          <a:xfrm flipV="1">
            <a:off x="2838479" y="4310166"/>
            <a:ext cx="0" cy="1165152"/>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9185F6C-CEC8-717C-07E8-BE320D5938B5}"/>
              </a:ext>
            </a:extLst>
          </p:cNvPr>
          <p:cNvCxnSpPr>
            <a:cxnSpLocks/>
          </p:cNvCxnSpPr>
          <p:nvPr/>
        </p:nvCxnSpPr>
        <p:spPr>
          <a:xfrm flipV="1">
            <a:off x="3601838" y="4310166"/>
            <a:ext cx="0" cy="1165152"/>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EE641284-D189-D68C-E6CC-6F64FCFDBA52}"/>
              </a:ext>
            </a:extLst>
          </p:cNvPr>
          <p:cNvCxnSpPr>
            <a:cxnSpLocks/>
          </p:cNvCxnSpPr>
          <p:nvPr/>
        </p:nvCxnSpPr>
        <p:spPr>
          <a:xfrm flipV="1">
            <a:off x="5113481" y="3560021"/>
            <a:ext cx="0" cy="1915297"/>
          </a:xfrm>
          <a:prstGeom prst="line">
            <a:avLst/>
          </a:prstGeom>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DAD75C17-17A2-2C11-EADD-DA752AE95201}"/>
              </a:ext>
            </a:extLst>
          </p:cNvPr>
          <p:cNvSpPr txBox="1"/>
          <p:nvPr/>
        </p:nvSpPr>
        <p:spPr>
          <a:xfrm>
            <a:off x="4842279" y="3178331"/>
            <a:ext cx="1285103" cy="369332"/>
          </a:xfrm>
          <a:prstGeom prst="rect">
            <a:avLst/>
          </a:prstGeom>
          <a:noFill/>
        </p:spPr>
        <p:txBody>
          <a:bodyPr wrap="square" rtlCol="0">
            <a:spAutoFit/>
          </a:bodyPr>
          <a:lstStyle/>
          <a:p>
            <a:r>
              <a:rPr lang="en-GB" dirty="0"/>
              <a:t>ABC</a:t>
            </a:r>
            <a:endParaRPr lang="en-SE" dirty="0"/>
          </a:p>
        </p:txBody>
      </p:sp>
      <p:sp>
        <p:nvSpPr>
          <p:cNvPr id="28" name="TextBox 27">
            <a:extLst>
              <a:ext uri="{FF2B5EF4-FFF2-40B4-BE49-F238E27FC236}">
                <a16:creationId xmlns:a16="http://schemas.microsoft.com/office/drawing/2014/main" id="{20A9F93A-826E-B4AE-D1BD-093D32DEA0FA}"/>
              </a:ext>
            </a:extLst>
          </p:cNvPr>
          <p:cNvSpPr txBox="1"/>
          <p:nvPr/>
        </p:nvSpPr>
        <p:spPr>
          <a:xfrm>
            <a:off x="3380550" y="3863000"/>
            <a:ext cx="1285103" cy="369332"/>
          </a:xfrm>
          <a:prstGeom prst="rect">
            <a:avLst/>
          </a:prstGeom>
          <a:noFill/>
        </p:spPr>
        <p:txBody>
          <a:bodyPr wrap="square" rtlCol="0">
            <a:spAutoFit/>
          </a:bodyPr>
          <a:lstStyle/>
          <a:p>
            <a:r>
              <a:rPr lang="en-GB" dirty="0"/>
              <a:t>AB</a:t>
            </a:r>
            <a:endParaRPr lang="en-SE" dirty="0"/>
          </a:p>
        </p:txBody>
      </p:sp>
      <p:sp>
        <p:nvSpPr>
          <p:cNvPr id="29" name="TextBox 28">
            <a:extLst>
              <a:ext uri="{FF2B5EF4-FFF2-40B4-BE49-F238E27FC236}">
                <a16:creationId xmlns:a16="http://schemas.microsoft.com/office/drawing/2014/main" id="{236B2ED3-F841-47ED-53E1-946A3B3217F3}"/>
              </a:ext>
            </a:extLst>
          </p:cNvPr>
          <p:cNvSpPr txBox="1"/>
          <p:nvPr/>
        </p:nvSpPr>
        <p:spPr>
          <a:xfrm>
            <a:off x="2646949" y="3901917"/>
            <a:ext cx="1285103" cy="369332"/>
          </a:xfrm>
          <a:prstGeom prst="rect">
            <a:avLst/>
          </a:prstGeom>
          <a:noFill/>
        </p:spPr>
        <p:txBody>
          <a:bodyPr wrap="square" rtlCol="0">
            <a:spAutoFit/>
          </a:bodyPr>
          <a:lstStyle/>
          <a:p>
            <a:r>
              <a:rPr lang="en-GB" dirty="0"/>
              <a:t>BC</a:t>
            </a:r>
            <a:endParaRPr lang="en-SE" dirty="0"/>
          </a:p>
        </p:txBody>
      </p:sp>
      <p:sp>
        <p:nvSpPr>
          <p:cNvPr id="30" name="TextBox 29">
            <a:extLst>
              <a:ext uri="{FF2B5EF4-FFF2-40B4-BE49-F238E27FC236}">
                <a16:creationId xmlns:a16="http://schemas.microsoft.com/office/drawing/2014/main" id="{1A66EE09-8CBD-7FAE-6493-2AD711120421}"/>
              </a:ext>
            </a:extLst>
          </p:cNvPr>
          <p:cNvSpPr txBox="1"/>
          <p:nvPr/>
        </p:nvSpPr>
        <p:spPr>
          <a:xfrm>
            <a:off x="2316735" y="4310166"/>
            <a:ext cx="1285103" cy="369332"/>
          </a:xfrm>
          <a:prstGeom prst="rect">
            <a:avLst/>
          </a:prstGeom>
          <a:noFill/>
        </p:spPr>
        <p:txBody>
          <a:bodyPr wrap="square" rtlCol="0">
            <a:spAutoFit/>
          </a:bodyPr>
          <a:lstStyle/>
          <a:p>
            <a:r>
              <a:rPr lang="en-GB" dirty="0"/>
              <a:t>A</a:t>
            </a:r>
            <a:endParaRPr lang="en-SE" dirty="0"/>
          </a:p>
        </p:txBody>
      </p:sp>
      <p:cxnSp>
        <p:nvCxnSpPr>
          <p:cNvPr id="31" name="Straight Connector 30">
            <a:extLst>
              <a:ext uri="{FF2B5EF4-FFF2-40B4-BE49-F238E27FC236}">
                <a16:creationId xmlns:a16="http://schemas.microsoft.com/office/drawing/2014/main" id="{DE540CC9-8DFE-4642-DB86-96647ACA61A8}"/>
              </a:ext>
            </a:extLst>
          </p:cNvPr>
          <p:cNvCxnSpPr/>
          <p:nvPr/>
        </p:nvCxnSpPr>
        <p:spPr>
          <a:xfrm flipV="1">
            <a:off x="2316735" y="4709200"/>
            <a:ext cx="0" cy="766118"/>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32B77D23-F292-38F3-B558-D57E6CEA6012}"/>
              </a:ext>
            </a:extLst>
          </p:cNvPr>
          <p:cNvCxnSpPr/>
          <p:nvPr/>
        </p:nvCxnSpPr>
        <p:spPr>
          <a:xfrm flipV="1">
            <a:off x="2098433" y="4709200"/>
            <a:ext cx="0" cy="766118"/>
          </a:xfrm>
          <a:prstGeom prst="line">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5F9F6E85-CFA7-3D81-8018-D817472570CD}"/>
              </a:ext>
            </a:extLst>
          </p:cNvPr>
          <p:cNvSpPr txBox="1"/>
          <p:nvPr/>
        </p:nvSpPr>
        <p:spPr>
          <a:xfrm>
            <a:off x="2108729" y="4203728"/>
            <a:ext cx="1285103" cy="369332"/>
          </a:xfrm>
          <a:prstGeom prst="rect">
            <a:avLst/>
          </a:prstGeom>
          <a:noFill/>
        </p:spPr>
        <p:txBody>
          <a:bodyPr wrap="square" rtlCol="0">
            <a:spAutoFit/>
          </a:bodyPr>
          <a:lstStyle/>
          <a:p>
            <a:r>
              <a:rPr lang="en-GB" dirty="0"/>
              <a:t>C</a:t>
            </a:r>
            <a:endParaRPr lang="en-SE" dirty="0"/>
          </a:p>
        </p:txBody>
      </p:sp>
      <p:sp>
        <p:nvSpPr>
          <p:cNvPr id="34" name="TextBox 33">
            <a:extLst>
              <a:ext uri="{FF2B5EF4-FFF2-40B4-BE49-F238E27FC236}">
                <a16:creationId xmlns:a16="http://schemas.microsoft.com/office/drawing/2014/main" id="{5F6C9276-B644-DB97-D0FE-2B4479BC9190}"/>
              </a:ext>
            </a:extLst>
          </p:cNvPr>
          <p:cNvSpPr txBox="1"/>
          <p:nvPr/>
        </p:nvSpPr>
        <p:spPr>
          <a:xfrm>
            <a:off x="1864630" y="4399881"/>
            <a:ext cx="1285103" cy="369332"/>
          </a:xfrm>
          <a:prstGeom prst="rect">
            <a:avLst/>
          </a:prstGeom>
          <a:noFill/>
        </p:spPr>
        <p:txBody>
          <a:bodyPr wrap="square" rtlCol="0">
            <a:spAutoFit/>
          </a:bodyPr>
          <a:lstStyle/>
          <a:p>
            <a:r>
              <a:rPr lang="en-GB" dirty="0"/>
              <a:t>B</a:t>
            </a:r>
            <a:endParaRPr lang="en-SE" dirty="0"/>
          </a:p>
        </p:txBody>
      </p:sp>
      <p:sp>
        <p:nvSpPr>
          <p:cNvPr id="35" name="TextBox 34">
            <a:extLst>
              <a:ext uri="{FF2B5EF4-FFF2-40B4-BE49-F238E27FC236}">
                <a16:creationId xmlns:a16="http://schemas.microsoft.com/office/drawing/2014/main" id="{25809D0F-2E14-7A25-4611-1D4C4938C823}"/>
              </a:ext>
            </a:extLst>
          </p:cNvPr>
          <p:cNvSpPr txBox="1"/>
          <p:nvPr/>
        </p:nvSpPr>
        <p:spPr>
          <a:xfrm>
            <a:off x="3601838" y="5471220"/>
            <a:ext cx="1544594" cy="369332"/>
          </a:xfrm>
          <a:prstGeom prst="rect">
            <a:avLst/>
          </a:prstGeom>
          <a:noFill/>
        </p:spPr>
        <p:txBody>
          <a:bodyPr wrap="square" rtlCol="0">
            <a:spAutoFit/>
          </a:bodyPr>
          <a:lstStyle/>
          <a:p>
            <a:r>
              <a:rPr lang="en-GB" dirty="0"/>
              <a:t>m/z</a:t>
            </a:r>
            <a:endParaRPr lang="en-SE" dirty="0"/>
          </a:p>
        </p:txBody>
      </p:sp>
      <p:sp>
        <p:nvSpPr>
          <p:cNvPr id="36" name="TextBox 35">
            <a:extLst>
              <a:ext uri="{FF2B5EF4-FFF2-40B4-BE49-F238E27FC236}">
                <a16:creationId xmlns:a16="http://schemas.microsoft.com/office/drawing/2014/main" id="{C2BDAF80-B087-3594-6232-DC0C623207A9}"/>
              </a:ext>
            </a:extLst>
          </p:cNvPr>
          <p:cNvSpPr txBox="1"/>
          <p:nvPr/>
        </p:nvSpPr>
        <p:spPr>
          <a:xfrm rot="16200000">
            <a:off x="737203" y="4135294"/>
            <a:ext cx="1544594" cy="369332"/>
          </a:xfrm>
          <a:prstGeom prst="rect">
            <a:avLst/>
          </a:prstGeom>
          <a:noFill/>
        </p:spPr>
        <p:txBody>
          <a:bodyPr wrap="square" rtlCol="0">
            <a:spAutoFit/>
          </a:bodyPr>
          <a:lstStyle/>
          <a:p>
            <a:r>
              <a:rPr lang="en-GB" dirty="0"/>
              <a:t>Intensity</a:t>
            </a:r>
            <a:endParaRPr lang="en-SE" dirty="0"/>
          </a:p>
        </p:txBody>
      </p:sp>
    </p:spTree>
    <p:extLst>
      <p:ext uri="{BB962C8B-B14F-4D97-AF65-F5344CB8AC3E}">
        <p14:creationId xmlns:p14="http://schemas.microsoft.com/office/powerpoint/2010/main" val="4054031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Case: mass spec in a proteomics context</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Typical omics data</a:t>
            </a:r>
          </a:p>
        </p:txBody>
      </p:sp>
      <p:graphicFrame>
        <p:nvGraphicFramePr>
          <p:cNvPr id="3" name="Table 8">
            <a:extLst>
              <a:ext uri="{FF2B5EF4-FFF2-40B4-BE49-F238E27FC236}">
                <a16:creationId xmlns:a16="http://schemas.microsoft.com/office/drawing/2014/main" id="{77DE6D7B-BAAF-AE8B-21BA-A1073ADB5E5C}"/>
              </a:ext>
            </a:extLst>
          </p:cNvPr>
          <p:cNvGraphicFramePr>
            <a:graphicFrameLocks noGrp="1"/>
          </p:cNvGraphicFramePr>
          <p:nvPr>
            <p:extLst>
              <p:ext uri="{D42A27DB-BD31-4B8C-83A1-F6EECF244321}">
                <p14:modId xmlns:p14="http://schemas.microsoft.com/office/powerpoint/2010/main" val="3238258885"/>
              </p:ext>
            </p:extLst>
          </p:nvPr>
        </p:nvGraphicFramePr>
        <p:xfrm>
          <a:off x="2032000" y="3332285"/>
          <a:ext cx="8128000" cy="296164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3209182445"/>
                    </a:ext>
                  </a:extLst>
                </a:gridCol>
                <a:gridCol w="1625600">
                  <a:extLst>
                    <a:ext uri="{9D8B030D-6E8A-4147-A177-3AD203B41FA5}">
                      <a16:colId xmlns:a16="http://schemas.microsoft.com/office/drawing/2014/main" val="1484446942"/>
                    </a:ext>
                  </a:extLst>
                </a:gridCol>
                <a:gridCol w="1625600">
                  <a:extLst>
                    <a:ext uri="{9D8B030D-6E8A-4147-A177-3AD203B41FA5}">
                      <a16:colId xmlns:a16="http://schemas.microsoft.com/office/drawing/2014/main" val="3829621030"/>
                    </a:ext>
                  </a:extLst>
                </a:gridCol>
                <a:gridCol w="3251200">
                  <a:extLst>
                    <a:ext uri="{9D8B030D-6E8A-4147-A177-3AD203B41FA5}">
                      <a16:colId xmlns:a16="http://schemas.microsoft.com/office/drawing/2014/main" val="2676025495"/>
                    </a:ext>
                  </a:extLst>
                </a:gridCol>
              </a:tblGrid>
              <a:tr h="360744">
                <a:tc>
                  <a:txBody>
                    <a:bodyPr/>
                    <a:lstStyle/>
                    <a:p>
                      <a:r>
                        <a:rPr lang="en-GB" dirty="0"/>
                        <a:t>Peptide</a:t>
                      </a:r>
                      <a:endParaRPr lang="en-SE" dirty="0"/>
                    </a:p>
                  </a:txBody>
                  <a:tcPr/>
                </a:tc>
                <a:tc>
                  <a:txBody>
                    <a:bodyPr/>
                    <a:lstStyle/>
                    <a:p>
                      <a:r>
                        <a:rPr lang="en-GB" dirty="0"/>
                        <a:t>Abundance</a:t>
                      </a:r>
                      <a:endParaRPr lang="en-SE" dirty="0"/>
                    </a:p>
                  </a:txBody>
                  <a:tcPr/>
                </a:tc>
                <a:tc>
                  <a:txBody>
                    <a:bodyPr/>
                    <a:lstStyle/>
                    <a:p>
                      <a:r>
                        <a:rPr lang="en-GB" dirty="0"/>
                        <a:t>Protein</a:t>
                      </a:r>
                      <a:endParaRPr lang="en-SE" dirty="0"/>
                    </a:p>
                  </a:txBody>
                  <a:tcPr/>
                </a:tc>
                <a:tc>
                  <a:txBody>
                    <a:bodyPr/>
                    <a:lstStyle/>
                    <a:p>
                      <a:r>
                        <a:rPr lang="en-GB" dirty="0"/>
                        <a:t>Other types of data</a:t>
                      </a:r>
                      <a:endParaRPr lang="en-SE" dirty="0"/>
                    </a:p>
                  </a:txBody>
                  <a:tcPr/>
                </a:tc>
                <a:extLst>
                  <a:ext uri="{0D108BD9-81ED-4DB2-BD59-A6C34878D82A}">
                    <a16:rowId xmlns:a16="http://schemas.microsoft.com/office/drawing/2014/main" val="3521086158"/>
                  </a:ext>
                </a:extLst>
              </a:tr>
              <a:tr h="370840">
                <a:tc>
                  <a:txBody>
                    <a:bodyPr/>
                    <a:lstStyle/>
                    <a:p>
                      <a:r>
                        <a:rPr lang="en-GB" dirty="0"/>
                        <a:t>VHLTPEEK</a:t>
                      </a:r>
                      <a:endParaRPr lang="en-SE" dirty="0"/>
                    </a:p>
                  </a:txBody>
                  <a:tcPr/>
                </a:tc>
                <a:tc>
                  <a:txBody>
                    <a:bodyPr/>
                    <a:lstStyle/>
                    <a:p>
                      <a:r>
                        <a:rPr lang="en-GB" dirty="0"/>
                        <a:t>3</a:t>
                      </a:r>
                      <a:endParaRPr lang="en-SE" dirty="0"/>
                    </a:p>
                  </a:txBody>
                  <a:tcPr/>
                </a:tc>
                <a:tc>
                  <a:txBody>
                    <a:bodyPr/>
                    <a:lstStyle/>
                    <a:p>
                      <a:r>
                        <a:rPr lang="en-GB" dirty="0"/>
                        <a:t>HBA</a:t>
                      </a:r>
                      <a:endParaRPr lang="en-SE" dirty="0"/>
                    </a:p>
                  </a:txBody>
                  <a:tcPr/>
                </a:tc>
                <a:tc rowSpan="7">
                  <a:txBody>
                    <a:bodyPr/>
                    <a:lstStyle/>
                    <a:p>
                      <a:endParaRPr lang="en-SE" dirty="0"/>
                    </a:p>
                  </a:txBody>
                  <a:tcPr/>
                </a:tc>
                <a:extLst>
                  <a:ext uri="{0D108BD9-81ED-4DB2-BD59-A6C34878D82A}">
                    <a16:rowId xmlns:a16="http://schemas.microsoft.com/office/drawing/2014/main" val="1534418201"/>
                  </a:ext>
                </a:extLst>
              </a:tr>
              <a:tr h="370840">
                <a:tc>
                  <a:txBody>
                    <a:bodyPr/>
                    <a:lstStyle/>
                    <a:p>
                      <a:r>
                        <a:rPr lang="en-GB" dirty="0"/>
                        <a:t>HGPPLE</a:t>
                      </a:r>
                      <a:endParaRPr lang="en-SE" dirty="0"/>
                    </a:p>
                  </a:txBody>
                  <a:tcPr/>
                </a:tc>
                <a:tc>
                  <a:txBody>
                    <a:bodyPr/>
                    <a:lstStyle/>
                    <a:p>
                      <a:r>
                        <a:rPr lang="en-GB" dirty="0"/>
                        <a:t>7</a:t>
                      </a:r>
                      <a:endParaRPr lang="en-SE" dirty="0"/>
                    </a:p>
                  </a:txBody>
                  <a:tcPr/>
                </a:tc>
                <a:tc>
                  <a:txBody>
                    <a:bodyPr/>
                    <a:lstStyle/>
                    <a:p>
                      <a:r>
                        <a:rPr lang="en-GB" dirty="0"/>
                        <a:t>VTNC</a:t>
                      </a:r>
                      <a:endParaRPr lang="en-SE" dirty="0"/>
                    </a:p>
                  </a:txBody>
                  <a:tcPr/>
                </a:tc>
                <a:tc vMerge="1">
                  <a:txBody>
                    <a:bodyPr/>
                    <a:lstStyle/>
                    <a:p>
                      <a:endParaRPr lang="en-SE"/>
                    </a:p>
                  </a:txBody>
                  <a:tcPr/>
                </a:tc>
                <a:extLst>
                  <a:ext uri="{0D108BD9-81ED-4DB2-BD59-A6C34878D82A}">
                    <a16:rowId xmlns:a16="http://schemas.microsoft.com/office/drawing/2014/main" val="1186359796"/>
                  </a:ext>
                </a:extLst>
              </a:tr>
              <a:tr h="370840">
                <a:tc>
                  <a:txBody>
                    <a:bodyPr/>
                    <a:lstStyle/>
                    <a:p>
                      <a:r>
                        <a:rPr lang="en-GB" dirty="0"/>
                        <a:t>ILEEK</a:t>
                      </a:r>
                      <a:endParaRPr lang="en-SE" dirty="0"/>
                    </a:p>
                  </a:txBody>
                  <a:tcPr/>
                </a:tc>
                <a:tc>
                  <a:txBody>
                    <a:bodyPr/>
                    <a:lstStyle/>
                    <a:p>
                      <a:r>
                        <a:rPr lang="en-GB" dirty="0"/>
                        <a:t>5</a:t>
                      </a:r>
                      <a:endParaRPr lang="en-SE" dirty="0"/>
                    </a:p>
                  </a:txBody>
                  <a:tcPr/>
                </a:tc>
                <a:tc>
                  <a:txBody>
                    <a:bodyPr/>
                    <a:lstStyle/>
                    <a:p>
                      <a:r>
                        <a:rPr lang="en-GB" dirty="0"/>
                        <a:t>FIBA</a:t>
                      </a:r>
                      <a:endParaRPr lang="en-SE" dirty="0"/>
                    </a:p>
                  </a:txBody>
                  <a:tcPr/>
                </a:tc>
                <a:tc vMerge="1">
                  <a:txBody>
                    <a:bodyPr/>
                    <a:lstStyle/>
                    <a:p>
                      <a:endParaRPr lang="en-SE" dirty="0"/>
                    </a:p>
                  </a:txBody>
                  <a:tcPr/>
                </a:tc>
                <a:extLst>
                  <a:ext uri="{0D108BD9-81ED-4DB2-BD59-A6C34878D82A}">
                    <a16:rowId xmlns:a16="http://schemas.microsoft.com/office/drawing/2014/main" val="2007164138"/>
                  </a:ext>
                </a:extLst>
              </a:tr>
              <a:tr h="370840">
                <a:tc>
                  <a:txBody>
                    <a:bodyPr/>
                    <a:lstStyle/>
                    <a:p>
                      <a:r>
                        <a:rPr lang="en-GB" dirty="0"/>
                        <a:t>…</a:t>
                      </a:r>
                      <a:endParaRPr lang="en-SE" dirty="0"/>
                    </a:p>
                  </a:txBody>
                  <a:tcPr/>
                </a:tc>
                <a:tc>
                  <a:txBody>
                    <a:bodyPr/>
                    <a:lstStyle/>
                    <a:p>
                      <a:endParaRPr lang="en-SE"/>
                    </a:p>
                  </a:txBody>
                  <a:tcPr/>
                </a:tc>
                <a:tc>
                  <a:txBody>
                    <a:bodyPr/>
                    <a:lstStyle/>
                    <a:p>
                      <a:endParaRPr lang="en-SE"/>
                    </a:p>
                  </a:txBody>
                  <a:tcPr/>
                </a:tc>
                <a:tc vMerge="1">
                  <a:txBody>
                    <a:bodyPr/>
                    <a:lstStyle/>
                    <a:p>
                      <a:endParaRPr lang="en-SE" dirty="0"/>
                    </a:p>
                  </a:txBody>
                  <a:tcPr/>
                </a:tc>
                <a:extLst>
                  <a:ext uri="{0D108BD9-81ED-4DB2-BD59-A6C34878D82A}">
                    <a16:rowId xmlns:a16="http://schemas.microsoft.com/office/drawing/2014/main" val="1913981325"/>
                  </a:ext>
                </a:extLst>
              </a:tr>
              <a:tr h="370840">
                <a:tc>
                  <a:txBody>
                    <a:bodyPr/>
                    <a:lstStyle/>
                    <a:p>
                      <a:r>
                        <a:rPr lang="en-GB" dirty="0"/>
                        <a:t>…</a:t>
                      </a:r>
                      <a:endParaRPr lang="en-SE" dirty="0"/>
                    </a:p>
                  </a:txBody>
                  <a:tcPr/>
                </a:tc>
                <a:tc>
                  <a:txBody>
                    <a:bodyPr/>
                    <a:lstStyle/>
                    <a:p>
                      <a:endParaRPr lang="en-SE"/>
                    </a:p>
                  </a:txBody>
                  <a:tcPr/>
                </a:tc>
                <a:tc>
                  <a:txBody>
                    <a:bodyPr/>
                    <a:lstStyle/>
                    <a:p>
                      <a:endParaRPr lang="en-SE"/>
                    </a:p>
                  </a:txBody>
                  <a:tcPr/>
                </a:tc>
                <a:tc vMerge="1">
                  <a:txBody>
                    <a:bodyPr/>
                    <a:lstStyle/>
                    <a:p>
                      <a:endParaRPr lang="en-SE"/>
                    </a:p>
                  </a:txBody>
                  <a:tcPr/>
                </a:tc>
                <a:extLst>
                  <a:ext uri="{0D108BD9-81ED-4DB2-BD59-A6C34878D82A}">
                    <a16:rowId xmlns:a16="http://schemas.microsoft.com/office/drawing/2014/main" val="1983868960"/>
                  </a:ext>
                </a:extLst>
              </a:tr>
              <a:tr h="370840">
                <a:tc>
                  <a:txBody>
                    <a:bodyPr/>
                    <a:lstStyle/>
                    <a:p>
                      <a:r>
                        <a:rPr lang="en-GB" dirty="0"/>
                        <a:t>…</a:t>
                      </a:r>
                      <a:endParaRPr lang="en-SE" dirty="0"/>
                    </a:p>
                  </a:txBody>
                  <a:tcPr/>
                </a:tc>
                <a:tc>
                  <a:txBody>
                    <a:bodyPr/>
                    <a:lstStyle/>
                    <a:p>
                      <a:endParaRPr lang="en-SE"/>
                    </a:p>
                  </a:txBody>
                  <a:tcPr/>
                </a:tc>
                <a:tc>
                  <a:txBody>
                    <a:bodyPr/>
                    <a:lstStyle/>
                    <a:p>
                      <a:endParaRPr lang="en-SE"/>
                    </a:p>
                  </a:txBody>
                  <a:tcPr/>
                </a:tc>
                <a:tc vMerge="1">
                  <a:txBody>
                    <a:bodyPr/>
                    <a:lstStyle/>
                    <a:p>
                      <a:endParaRPr lang="en-SE"/>
                    </a:p>
                  </a:txBody>
                  <a:tcPr/>
                </a:tc>
                <a:extLst>
                  <a:ext uri="{0D108BD9-81ED-4DB2-BD59-A6C34878D82A}">
                    <a16:rowId xmlns:a16="http://schemas.microsoft.com/office/drawing/2014/main" val="3302239555"/>
                  </a:ext>
                </a:extLst>
              </a:tr>
              <a:tr h="370840">
                <a:tc>
                  <a:txBody>
                    <a:bodyPr/>
                    <a:lstStyle/>
                    <a:p>
                      <a:r>
                        <a:rPr lang="en-GB" dirty="0"/>
                        <a:t>…</a:t>
                      </a:r>
                      <a:endParaRPr lang="en-SE" dirty="0"/>
                    </a:p>
                  </a:txBody>
                  <a:tcPr/>
                </a:tc>
                <a:tc>
                  <a:txBody>
                    <a:bodyPr/>
                    <a:lstStyle/>
                    <a:p>
                      <a:endParaRPr lang="en-SE" dirty="0"/>
                    </a:p>
                  </a:txBody>
                  <a:tcPr/>
                </a:tc>
                <a:tc>
                  <a:txBody>
                    <a:bodyPr/>
                    <a:lstStyle/>
                    <a:p>
                      <a:endParaRPr lang="en-SE" dirty="0"/>
                    </a:p>
                  </a:txBody>
                  <a:tcPr/>
                </a:tc>
                <a:tc vMerge="1">
                  <a:txBody>
                    <a:bodyPr/>
                    <a:lstStyle/>
                    <a:p>
                      <a:endParaRPr lang="en-SE"/>
                    </a:p>
                  </a:txBody>
                  <a:tcPr/>
                </a:tc>
                <a:extLst>
                  <a:ext uri="{0D108BD9-81ED-4DB2-BD59-A6C34878D82A}">
                    <a16:rowId xmlns:a16="http://schemas.microsoft.com/office/drawing/2014/main" val="3797640080"/>
                  </a:ext>
                </a:extLst>
              </a:tr>
            </a:tbl>
          </a:graphicData>
        </a:graphic>
      </p:graphicFrame>
      <p:sp>
        <p:nvSpPr>
          <p:cNvPr id="9" name="TextBox 8">
            <a:extLst>
              <a:ext uri="{FF2B5EF4-FFF2-40B4-BE49-F238E27FC236}">
                <a16:creationId xmlns:a16="http://schemas.microsoft.com/office/drawing/2014/main" id="{21F3702D-08A0-803B-909E-7E55BA632806}"/>
              </a:ext>
            </a:extLst>
          </p:cNvPr>
          <p:cNvSpPr txBox="1"/>
          <p:nvPr/>
        </p:nvSpPr>
        <p:spPr>
          <a:xfrm>
            <a:off x="931985" y="1641487"/>
            <a:ext cx="9750669" cy="923330"/>
          </a:xfrm>
          <a:prstGeom prst="rect">
            <a:avLst/>
          </a:prstGeom>
          <a:noFill/>
        </p:spPr>
        <p:txBody>
          <a:bodyPr wrap="square" rtlCol="0">
            <a:spAutoFit/>
          </a:bodyPr>
          <a:lstStyle/>
          <a:p>
            <a:r>
              <a:rPr lang="en-GB" dirty="0"/>
              <a:t>Goal: get the proteomic content of the sample</a:t>
            </a:r>
          </a:p>
          <a:p>
            <a:endParaRPr lang="en-GB" dirty="0"/>
          </a:p>
          <a:p>
            <a:r>
              <a:rPr lang="en-GB" dirty="0"/>
              <a:t>The MS outputs </a:t>
            </a:r>
            <a:r>
              <a:rPr lang="en-GB" u="sng" dirty="0"/>
              <a:t>peptides</a:t>
            </a:r>
            <a:r>
              <a:rPr lang="en-GB" dirty="0"/>
              <a:t> that come from some </a:t>
            </a:r>
            <a:r>
              <a:rPr lang="en-GB" u="sng" dirty="0"/>
              <a:t>protein</a:t>
            </a:r>
            <a:r>
              <a:rPr lang="en-GB" dirty="0"/>
              <a:t>.</a:t>
            </a:r>
            <a:endParaRPr lang="en-SE" dirty="0"/>
          </a:p>
        </p:txBody>
      </p:sp>
    </p:spTree>
    <p:extLst>
      <p:ext uri="{BB962C8B-B14F-4D97-AF65-F5344CB8AC3E}">
        <p14:creationId xmlns:p14="http://schemas.microsoft.com/office/powerpoint/2010/main" val="2969061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Case: mass spec in a proteomics context</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Typical omics data</a:t>
            </a:r>
          </a:p>
        </p:txBody>
      </p:sp>
      <p:graphicFrame>
        <p:nvGraphicFramePr>
          <p:cNvPr id="3" name="Table 8">
            <a:extLst>
              <a:ext uri="{FF2B5EF4-FFF2-40B4-BE49-F238E27FC236}">
                <a16:creationId xmlns:a16="http://schemas.microsoft.com/office/drawing/2014/main" id="{77DE6D7B-BAAF-AE8B-21BA-A1073ADB5E5C}"/>
              </a:ext>
            </a:extLst>
          </p:cNvPr>
          <p:cNvGraphicFramePr>
            <a:graphicFrameLocks noGrp="1"/>
          </p:cNvGraphicFramePr>
          <p:nvPr>
            <p:extLst>
              <p:ext uri="{D42A27DB-BD31-4B8C-83A1-F6EECF244321}">
                <p14:modId xmlns:p14="http://schemas.microsoft.com/office/powerpoint/2010/main" val="3613740812"/>
              </p:ext>
            </p:extLst>
          </p:nvPr>
        </p:nvGraphicFramePr>
        <p:xfrm>
          <a:off x="2032000" y="3332285"/>
          <a:ext cx="6502400" cy="296164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3209182445"/>
                    </a:ext>
                  </a:extLst>
                </a:gridCol>
                <a:gridCol w="1625600">
                  <a:extLst>
                    <a:ext uri="{9D8B030D-6E8A-4147-A177-3AD203B41FA5}">
                      <a16:colId xmlns:a16="http://schemas.microsoft.com/office/drawing/2014/main" val="1484446942"/>
                    </a:ext>
                  </a:extLst>
                </a:gridCol>
                <a:gridCol w="3251200">
                  <a:extLst>
                    <a:ext uri="{9D8B030D-6E8A-4147-A177-3AD203B41FA5}">
                      <a16:colId xmlns:a16="http://schemas.microsoft.com/office/drawing/2014/main" val="2676025495"/>
                    </a:ext>
                  </a:extLst>
                </a:gridCol>
              </a:tblGrid>
              <a:tr h="360744">
                <a:tc>
                  <a:txBody>
                    <a:bodyPr/>
                    <a:lstStyle/>
                    <a:p>
                      <a:r>
                        <a:rPr lang="en-GB" dirty="0"/>
                        <a:t>Entity</a:t>
                      </a:r>
                      <a:endParaRPr lang="en-SE" dirty="0"/>
                    </a:p>
                  </a:txBody>
                  <a:tcPr/>
                </a:tc>
                <a:tc>
                  <a:txBody>
                    <a:bodyPr/>
                    <a:lstStyle/>
                    <a:p>
                      <a:r>
                        <a:rPr lang="en-GB" dirty="0"/>
                        <a:t>Abundance</a:t>
                      </a:r>
                      <a:endParaRPr lang="en-SE" dirty="0"/>
                    </a:p>
                  </a:txBody>
                  <a:tcPr/>
                </a:tc>
                <a:tc>
                  <a:txBody>
                    <a:bodyPr/>
                    <a:lstStyle/>
                    <a:p>
                      <a:r>
                        <a:rPr lang="en-GB" dirty="0"/>
                        <a:t>Other types of data</a:t>
                      </a:r>
                      <a:endParaRPr lang="en-SE" dirty="0"/>
                    </a:p>
                  </a:txBody>
                  <a:tcPr/>
                </a:tc>
                <a:extLst>
                  <a:ext uri="{0D108BD9-81ED-4DB2-BD59-A6C34878D82A}">
                    <a16:rowId xmlns:a16="http://schemas.microsoft.com/office/drawing/2014/main" val="3521086158"/>
                  </a:ext>
                </a:extLst>
              </a:tr>
              <a:tr h="370840">
                <a:tc>
                  <a:txBody>
                    <a:bodyPr/>
                    <a:lstStyle/>
                    <a:p>
                      <a:r>
                        <a:rPr lang="en-GB" dirty="0"/>
                        <a:t>X</a:t>
                      </a:r>
                      <a:r>
                        <a:rPr lang="en-GB" baseline="-25000" dirty="0"/>
                        <a:t>1</a:t>
                      </a:r>
                      <a:endParaRPr lang="en-SE" baseline="-25000" dirty="0"/>
                    </a:p>
                  </a:txBody>
                  <a:tcPr/>
                </a:tc>
                <a:tc>
                  <a:txBody>
                    <a:bodyPr/>
                    <a:lstStyle/>
                    <a:p>
                      <a:r>
                        <a:rPr lang="en-GB" dirty="0"/>
                        <a:t>3</a:t>
                      </a:r>
                      <a:endParaRPr lang="en-SE" dirty="0"/>
                    </a:p>
                  </a:txBody>
                  <a:tcPr/>
                </a:tc>
                <a:tc rowSpan="7">
                  <a:txBody>
                    <a:bodyPr/>
                    <a:lstStyle/>
                    <a:p>
                      <a:endParaRPr lang="en-SE" dirty="0"/>
                    </a:p>
                  </a:txBody>
                  <a:tcPr/>
                </a:tc>
                <a:extLst>
                  <a:ext uri="{0D108BD9-81ED-4DB2-BD59-A6C34878D82A}">
                    <a16:rowId xmlns:a16="http://schemas.microsoft.com/office/drawing/2014/main" val="1534418201"/>
                  </a:ext>
                </a:extLst>
              </a:tr>
              <a:tr h="370840">
                <a:tc>
                  <a:txBody>
                    <a:bodyPr/>
                    <a:lstStyle/>
                    <a:p>
                      <a:r>
                        <a:rPr lang="en-GB" dirty="0"/>
                        <a:t>X</a:t>
                      </a:r>
                      <a:r>
                        <a:rPr lang="en-GB" baseline="-25000" dirty="0"/>
                        <a:t>2</a:t>
                      </a:r>
                      <a:endParaRPr lang="en-SE" baseline="-25000" dirty="0"/>
                    </a:p>
                  </a:txBody>
                  <a:tcPr/>
                </a:tc>
                <a:tc>
                  <a:txBody>
                    <a:bodyPr/>
                    <a:lstStyle/>
                    <a:p>
                      <a:r>
                        <a:rPr lang="en-GB" dirty="0"/>
                        <a:t>7</a:t>
                      </a:r>
                      <a:endParaRPr lang="en-SE" dirty="0"/>
                    </a:p>
                  </a:txBody>
                  <a:tcPr/>
                </a:tc>
                <a:tc vMerge="1">
                  <a:txBody>
                    <a:bodyPr/>
                    <a:lstStyle/>
                    <a:p>
                      <a:endParaRPr lang="en-SE"/>
                    </a:p>
                  </a:txBody>
                  <a:tcPr/>
                </a:tc>
                <a:extLst>
                  <a:ext uri="{0D108BD9-81ED-4DB2-BD59-A6C34878D82A}">
                    <a16:rowId xmlns:a16="http://schemas.microsoft.com/office/drawing/2014/main" val="1186359796"/>
                  </a:ext>
                </a:extLst>
              </a:tr>
              <a:tr h="370840">
                <a:tc>
                  <a:txBody>
                    <a:bodyPr/>
                    <a:lstStyle/>
                    <a:p>
                      <a:r>
                        <a:rPr lang="en-GB" dirty="0"/>
                        <a:t>X</a:t>
                      </a:r>
                      <a:r>
                        <a:rPr lang="en-GB" baseline="-25000" dirty="0"/>
                        <a:t>3</a:t>
                      </a:r>
                      <a:endParaRPr lang="en-SE" baseline="-25000" dirty="0"/>
                    </a:p>
                  </a:txBody>
                  <a:tcPr/>
                </a:tc>
                <a:tc>
                  <a:txBody>
                    <a:bodyPr/>
                    <a:lstStyle/>
                    <a:p>
                      <a:r>
                        <a:rPr lang="en-GB" dirty="0"/>
                        <a:t>5</a:t>
                      </a:r>
                      <a:endParaRPr lang="en-SE" dirty="0"/>
                    </a:p>
                  </a:txBody>
                  <a:tcPr/>
                </a:tc>
                <a:tc vMerge="1">
                  <a:txBody>
                    <a:bodyPr/>
                    <a:lstStyle/>
                    <a:p>
                      <a:endParaRPr lang="en-SE" dirty="0"/>
                    </a:p>
                  </a:txBody>
                  <a:tcPr/>
                </a:tc>
                <a:extLst>
                  <a:ext uri="{0D108BD9-81ED-4DB2-BD59-A6C34878D82A}">
                    <a16:rowId xmlns:a16="http://schemas.microsoft.com/office/drawing/2014/main" val="2007164138"/>
                  </a:ext>
                </a:extLst>
              </a:tr>
              <a:tr h="370840">
                <a:tc>
                  <a:txBody>
                    <a:bodyPr/>
                    <a:lstStyle/>
                    <a:p>
                      <a:r>
                        <a:rPr lang="en-GB" dirty="0"/>
                        <a:t>…</a:t>
                      </a:r>
                      <a:endParaRPr lang="en-SE" dirty="0"/>
                    </a:p>
                  </a:txBody>
                  <a:tcPr/>
                </a:tc>
                <a:tc>
                  <a:txBody>
                    <a:bodyPr/>
                    <a:lstStyle/>
                    <a:p>
                      <a:endParaRPr lang="en-SE"/>
                    </a:p>
                  </a:txBody>
                  <a:tcPr/>
                </a:tc>
                <a:tc vMerge="1">
                  <a:txBody>
                    <a:bodyPr/>
                    <a:lstStyle/>
                    <a:p>
                      <a:endParaRPr lang="en-SE" dirty="0"/>
                    </a:p>
                  </a:txBody>
                  <a:tcPr/>
                </a:tc>
                <a:extLst>
                  <a:ext uri="{0D108BD9-81ED-4DB2-BD59-A6C34878D82A}">
                    <a16:rowId xmlns:a16="http://schemas.microsoft.com/office/drawing/2014/main" val="1913981325"/>
                  </a:ext>
                </a:extLst>
              </a:tr>
              <a:tr h="370840">
                <a:tc>
                  <a:txBody>
                    <a:bodyPr/>
                    <a:lstStyle/>
                    <a:p>
                      <a:r>
                        <a:rPr lang="en-GB" dirty="0"/>
                        <a:t>…</a:t>
                      </a:r>
                      <a:endParaRPr lang="en-SE" dirty="0"/>
                    </a:p>
                  </a:txBody>
                  <a:tcPr/>
                </a:tc>
                <a:tc>
                  <a:txBody>
                    <a:bodyPr/>
                    <a:lstStyle/>
                    <a:p>
                      <a:endParaRPr lang="en-SE"/>
                    </a:p>
                  </a:txBody>
                  <a:tcPr/>
                </a:tc>
                <a:tc vMerge="1">
                  <a:txBody>
                    <a:bodyPr/>
                    <a:lstStyle/>
                    <a:p>
                      <a:endParaRPr lang="en-SE"/>
                    </a:p>
                  </a:txBody>
                  <a:tcPr/>
                </a:tc>
                <a:extLst>
                  <a:ext uri="{0D108BD9-81ED-4DB2-BD59-A6C34878D82A}">
                    <a16:rowId xmlns:a16="http://schemas.microsoft.com/office/drawing/2014/main" val="1983868960"/>
                  </a:ext>
                </a:extLst>
              </a:tr>
              <a:tr h="370840">
                <a:tc>
                  <a:txBody>
                    <a:bodyPr/>
                    <a:lstStyle/>
                    <a:p>
                      <a:r>
                        <a:rPr lang="en-GB" dirty="0"/>
                        <a:t>…</a:t>
                      </a:r>
                      <a:endParaRPr lang="en-SE" dirty="0"/>
                    </a:p>
                  </a:txBody>
                  <a:tcPr/>
                </a:tc>
                <a:tc>
                  <a:txBody>
                    <a:bodyPr/>
                    <a:lstStyle/>
                    <a:p>
                      <a:endParaRPr lang="en-SE"/>
                    </a:p>
                  </a:txBody>
                  <a:tcPr/>
                </a:tc>
                <a:tc vMerge="1">
                  <a:txBody>
                    <a:bodyPr/>
                    <a:lstStyle/>
                    <a:p>
                      <a:endParaRPr lang="en-SE"/>
                    </a:p>
                  </a:txBody>
                  <a:tcPr/>
                </a:tc>
                <a:extLst>
                  <a:ext uri="{0D108BD9-81ED-4DB2-BD59-A6C34878D82A}">
                    <a16:rowId xmlns:a16="http://schemas.microsoft.com/office/drawing/2014/main" val="3302239555"/>
                  </a:ext>
                </a:extLst>
              </a:tr>
              <a:tr h="370840">
                <a:tc>
                  <a:txBody>
                    <a:bodyPr/>
                    <a:lstStyle/>
                    <a:p>
                      <a:r>
                        <a:rPr lang="en-GB" dirty="0"/>
                        <a:t>…</a:t>
                      </a:r>
                      <a:endParaRPr lang="en-SE" dirty="0"/>
                    </a:p>
                  </a:txBody>
                  <a:tcPr/>
                </a:tc>
                <a:tc>
                  <a:txBody>
                    <a:bodyPr/>
                    <a:lstStyle/>
                    <a:p>
                      <a:endParaRPr lang="en-SE" dirty="0"/>
                    </a:p>
                  </a:txBody>
                  <a:tcPr/>
                </a:tc>
                <a:tc vMerge="1">
                  <a:txBody>
                    <a:bodyPr/>
                    <a:lstStyle/>
                    <a:p>
                      <a:endParaRPr lang="en-SE"/>
                    </a:p>
                  </a:txBody>
                  <a:tcPr/>
                </a:tc>
                <a:extLst>
                  <a:ext uri="{0D108BD9-81ED-4DB2-BD59-A6C34878D82A}">
                    <a16:rowId xmlns:a16="http://schemas.microsoft.com/office/drawing/2014/main" val="3797640080"/>
                  </a:ext>
                </a:extLst>
              </a:tr>
            </a:tbl>
          </a:graphicData>
        </a:graphic>
      </p:graphicFrame>
      <p:sp>
        <p:nvSpPr>
          <p:cNvPr id="9" name="TextBox 8">
            <a:extLst>
              <a:ext uri="{FF2B5EF4-FFF2-40B4-BE49-F238E27FC236}">
                <a16:creationId xmlns:a16="http://schemas.microsoft.com/office/drawing/2014/main" id="{21F3702D-08A0-803B-909E-7E55BA632806}"/>
              </a:ext>
            </a:extLst>
          </p:cNvPr>
          <p:cNvSpPr txBox="1"/>
          <p:nvPr/>
        </p:nvSpPr>
        <p:spPr>
          <a:xfrm>
            <a:off x="931985" y="1641487"/>
            <a:ext cx="9750669" cy="923330"/>
          </a:xfrm>
          <a:prstGeom prst="rect">
            <a:avLst/>
          </a:prstGeom>
          <a:noFill/>
        </p:spPr>
        <p:txBody>
          <a:bodyPr wrap="square" rtlCol="0">
            <a:spAutoFit/>
          </a:bodyPr>
          <a:lstStyle/>
          <a:p>
            <a:r>
              <a:rPr lang="en-GB" dirty="0"/>
              <a:t>Goal: get the proteomic content of the sample</a:t>
            </a:r>
          </a:p>
          <a:p>
            <a:endParaRPr lang="en-GB" dirty="0"/>
          </a:p>
          <a:p>
            <a:r>
              <a:rPr lang="en-GB" dirty="0"/>
              <a:t>The MS outputs </a:t>
            </a:r>
            <a:r>
              <a:rPr lang="en-GB" u="sng" dirty="0"/>
              <a:t>peptides</a:t>
            </a:r>
            <a:r>
              <a:rPr lang="en-GB" dirty="0"/>
              <a:t> that come from some </a:t>
            </a:r>
            <a:r>
              <a:rPr lang="en-GB" u="sng" dirty="0"/>
              <a:t>protein</a:t>
            </a:r>
            <a:r>
              <a:rPr lang="en-GB" dirty="0"/>
              <a:t>.</a:t>
            </a:r>
            <a:endParaRPr lang="en-SE" dirty="0"/>
          </a:p>
        </p:txBody>
      </p:sp>
      <p:sp>
        <p:nvSpPr>
          <p:cNvPr id="5" name="TextBox 4">
            <a:extLst>
              <a:ext uri="{FF2B5EF4-FFF2-40B4-BE49-F238E27FC236}">
                <a16:creationId xmlns:a16="http://schemas.microsoft.com/office/drawing/2014/main" id="{D84DEA8D-F364-F00D-D26C-C66D7E9076A9}"/>
              </a:ext>
            </a:extLst>
          </p:cNvPr>
          <p:cNvSpPr txBox="1"/>
          <p:nvPr/>
        </p:nvSpPr>
        <p:spPr>
          <a:xfrm>
            <a:off x="5495925" y="4570182"/>
            <a:ext cx="2892669" cy="646331"/>
          </a:xfrm>
          <a:prstGeom prst="rect">
            <a:avLst/>
          </a:prstGeom>
          <a:solidFill>
            <a:schemeClr val="bg2">
              <a:lumMod val="75000"/>
            </a:schemeClr>
          </a:solidFill>
        </p:spPr>
        <p:txBody>
          <a:bodyPr wrap="square" rtlCol="0">
            <a:spAutoFit/>
          </a:bodyPr>
          <a:lstStyle/>
          <a:p>
            <a:r>
              <a:rPr lang="en-GB" dirty="0"/>
              <a:t>This is the general form of omics-data</a:t>
            </a:r>
            <a:endParaRPr lang="en-SE" dirty="0"/>
          </a:p>
        </p:txBody>
      </p:sp>
    </p:spTree>
    <p:extLst>
      <p:ext uri="{BB962C8B-B14F-4D97-AF65-F5344CB8AC3E}">
        <p14:creationId xmlns:p14="http://schemas.microsoft.com/office/powerpoint/2010/main" val="1442030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Case: mass spec in a proteomics context</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Typical omics data</a:t>
            </a:r>
          </a:p>
        </p:txBody>
      </p:sp>
      <p:sp>
        <p:nvSpPr>
          <p:cNvPr id="6" name="TextBox 5">
            <a:extLst>
              <a:ext uri="{FF2B5EF4-FFF2-40B4-BE49-F238E27FC236}">
                <a16:creationId xmlns:a16="http://schemas.microsoft.com/office/drawing/2014/main" id="{1C27599B-10E0-82A1-4B8D-E95C444E633C}"/>
              </a:ext>
            </a:extLst>
          </p:cNvPr>
          <p:cNvSpPr txBox="1"/>
          <p:nvPr/>
        </p:nvSpPr>
        <p:spPr>
          <a:xfrm>
            <a:off x="1811702" y="4625946"/>
            <a:ext cx="8229113" cy="2031325"/>
          </a:xfrm>
          <a:prstGeom prst="rect">
            <a:avLst/>
          </a:prstGeom>
          <a:noFill/>
        </p:spPr>
        <p:txBody>
          <a:bodyPr wrap="square" rtlCol="0">
            <a:spAutoFit/>
          </a:bodyPr>
          <a:lstStyle/>
          <a:p>
            <a:r>
              <a:rPr lang="en-GB" dirty="0"/>
              <a:t>We can use this data to quantify the proteins in the sample.</a:t>
            </a:r>
          </a:p>
          <a:p>
            <a:endParaRPr lang="en-GB" dirty="0"/>
          </a:p>
          <a:p>
            <a:r>
              <a:rPr lang="en-GB" dirty="0"/>
              <a:t>Often, we don’t care about the </a:t>
            </a:r>
            <a:r>
              <a:rPr lang="en-GB" i="1" dirty="0"/>
              <a:t>absolute </a:t>
            </a:r>
            <a:r>
              <a:rPr lang="en-GB" dirty="0"/>
              <a:t>quantity – but more so about the </a:t>
            </a:r>
            <a:r>
              <a:rPr lang="en-GB" i="1" dirty="0"/>
              <a:t>relative </a:t>
            </a:r>
            <a:r>
              <a:rPr lang="en-GB" dirty="0"/>
              <a:t>quantity between samples. </a:t>
            </a:r>
          </a:p>
          <a:p>
            <a:endParaRPr lang="en-GB" dirty="0"/>
          </a:p>
          <a:p>
            <a:r>
              <a:rPr lang="en-GB" dirty="0"/>
              <a:t>There are many different algorithms for relative quantification of proteins from peptides. The “best” one currently is called </a:t>
            </a:r>
            <a:r>
              <a:rPr lang="en-GB" dirty="0" err="1"/>
              <a:t>MaxLFQ</a:t>
            </a:r>
            <a:r>
              <a:rPr lang="en-GB" dirty="0"/>
              <a:t>.</a:t>
            </a:r>
            <a:endParaRPr lang="en-SE" dirty="0"/>
          </a:p>
        </p:txBody>
      </p:sp>
      <p:graphicFrame>
        <p:nvGraphicFramePr>
          <p:cNvPr id="7" name="Table 8">
            <a:extLst>
              <a:ext uri="{FF2B5EF4-FFF2-40B4-BE49-F238E27FC236}">
                <a16:creationId xmlns:a16="http://schemas.microsoft.com/office/drawing/2014/main" id="{1412626D-8EE8-977E-A6D1-DA05B8BE98F8}"/>
              </a:ext>
            </a:extLst>
          </p:cNvPr>
          <p:cNvGraphicFramePr>
            <a:graphicFrameLocks noGrp="1"/>
          </p:cNvGraphicFramePr>
          <p:nvPr>
            <p:extLst>
              <p:ext uri="{D42A27DB-BD31-4B8C-83A1-F6EECF244321}">
                <p14:modId xmlns:p14="http://schemas.microsoft.com/office/powerpoint/2010/main" val="723147601"/>
              </p:ext>
            </p:extLst>
          </p:nvPr>
        </p:nvGraphicFramePr>
        <p:xfrm>
          <a:off x="1912815" y="1522535"/>
          <a:ext cx="8128000" cy="296164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3209182445"/>
                    </a:ext>
                  </a:extLst>
                </a:gridCol>
                <a:gridCol w="1625600">
                  <a:extLst>
                    <a:ext uri="{9D8B030D-6E8A-4147-A177-3AD203B41FA5}">
                      <a16:colId xmlns:a16="http://schemas.microsoft.com/office/drawing/2014/main" val="1484446942"/>
                    </a:ext>
                  </a:extLst>
                </a:gridCol>
                <a:gridCol w="1625600">
                  <a:extLst>
                    <a:ext uri="{9D8B030D-6E8A-4147-A177-3AD203B41FA5}">
                      <a16:colId xmlns:a16="http://schemas.microsoft.com/office/drawing/2014/main" val="3829621030"/>
                    </a:ext>
                  </a:extLst>
                </a:gridCol>
                <a:gridCol w="3251200">
                  <a:extLst>
                    <a:ext uri="{9D8B030D-6E8A-4147-A177-3AD203B41FA5}">
                      <a16:colId xmlns:a16="http://schemas.microsoft.com/office/drawing/2014/main" val="2676025495"/>
                    </a:ext>
                  </a:extLst>
                </a:gridCol>
              </a:tblGrid>
              <a:tr h="360744">
                <a:tc>
                  <a:txBody>
                    <a:bodyPr/>
                    <a:lstStyle/>
                    <a:p>
                      <a:r>
                        <a:rPr lang="en-GB" dirty="0"/>
                        <a:t>Peptide</a:t>
                      </a:r>
                      <a:endParaRPr lang="en-SE" dirty="0"/>
                    </a:p>
                  </a:txBody>
                  <a:tcPr/>
                </a:tc>
                <a:tc>
                  <a:txBody>
                    <a:bodyPr/>
                    <a:lstStyle/>
                    <a:p>
                      <a:r>
                        <a:rPr lang="en-GB" dirty="0"/>
                        <a:t>Abundance</a:t>
                      </a:r>
                      <a:endParaRPr lang="en-SE" dirty="0"/>
                    </a:p>
                  </a:txBody>
                  <a:tcPr/>
                </a:tc>
                <a:tc>
                  <a:txBody>
                    <a:bodyPr/>
                    <a:lstStyle/>
                    <a:p>
                      <a:r>
                        <a:rPr lang="en-GB" dirty="0"/>
                        <a:t>Protein</a:t>
                      </a:r>
                      <a:endParaRPr lang="en-SE" dirty="0"/>
                    </a:p>
                  </a:txBody>
                  <a:tcPr/>
                </a:tc>
                <a:tc>
                  <a:txBody>
                    <a:bodyPr/>
                    <a:lstStyle/>
                    <a:p>
                      <a:r>
                        <a:rPr lang="en-GB" dirty="0"/>
                        <a:t>Other types of data</a:t>
                      </a:r>
                      <a:endParaRPr lang="en-SE" dirty="0"/>
                    </a:p>
                  </a:txBody>
                  <a:tcPr/>
                </a:tc>
                <a:extLst>
                  <a:ext uri="{0D108BD9-81ED-4DB2-BD59-A6C34878D82A}">
                    <a16:rowId xmlns:a16="http://schemas.microsoft.com/office/drawing/2014/main" val="3521086158"/>
                  </a:ext>
                </a:extLst>
              </a:tr>
              <a:tr h="370840">
                <a:tc>
                  <a:txBody>
                    <a:bodyPr/>
                    <a:lstStyle/>
                    <a:p>
                      <a:r>
                        <a:rPr lang="en-GB" dirty="0"/>
                        <a:t>VHLTPEEK</a:t>
                      </a:r>
                      <a:endParaRPr lang="en-SE" dirty="0"/>
                    </a:p>
                  </a:txBody>
                  <a:tcPr/>
                </a:tc>
                <a:tc>
                  <a:txBody>
                    <a:bodyPr/>
                    <a:lstStyle/>
                    <a:p>
                      <a:r>
                        <a:rPr lang="en-GB" dirty="0"/>
                        <a:t>3</a:t>
                      </a:r>
                      <a:endParaRPr lang="en-SE" dirty="0"/>
                    </a:p>
                  </a:txBody>
                  <a:tcPr/>
                </a:tc>
                <a:tc>
                  <a:txBody>
                    <a:bodyPr/>
                    <a:lstStyle/>
                    <a:p>
                      <a:r>
                        <a:rPr lang="en-GB" dirty="0"/>
                        <a:t>HBA</a:t>
                      </a:r>
                      <a:endParaRPr lang="en-SE" dirty="0"/>
                    </a:p>
                  </a:txBody>
                  <a:tcPr/>
                </a:tc>
                <a:tc rowSpan="7">
                  <a:txBody>
                    <a:bodyPr/>
                    <a:lstStyle/>
                    <a:p>
                      <a:endParaRPr lang="en-SE" dirty="0"/>
                    </a:p>
                  </a:txBody>
                  <a:tcPr/>
                </a:tc>
                <a:extLst>
                  <a:ext uri="{0D108BD9-81ED-4DB2-BD59-A6C34878D82A}">
                    <a16:rowId xmlns:a16="http://schemas.microsoft.com/office/drawing/2014/main" val="1534418201"/>
                  </a:ext>
                </a:extLst>
              </a:tr>
              <a:tr h="370840">
                <a:tc>
                  <a:txBody>
                    <a:bodyPr/>
                    <a:lstStyle/>
                    <a:p>
                      <a:r>
                        <a:rPr lang="en-GB" dirty="0"/>
                        <a:t>HGPPLE</a:t>
                      </a:r>
                      <a:endParaRPr lang="en-SE" dirty="0"/>
                    </a:p>
                  </a:txBody>
                  <a:tcPr/>
                </a:tc>
                <a:tc>
                  <a:txBody>
                    <a:bodyPr/>
                    <a:lstStyle/>
                    <a:p>
                      <a:r>
                        <a:rPr lang="en-GB" dirty="0"/>
                        <a:t>7</a:t>
                      </a:r>
                      <a:endParaRPr lang="en-SE" dirty="0"/>
                    </a:p>
                  </a:txBody>
                  <a:tcPr/>
                </a:tc>
                <a:tc>
                  <a:txBody>
                    <a:bodyPr/>
                    <a:lstStyle/>
                    <a:p>
                      <a:r>
                        <a:rPr lang="en-GB" dirty="0"/>
                        <a:t>VTNC</a:t>
                      </a:r>
                      <a:endParaRPr lang="en-SE" dirty="0"/>
                    </a:p>
                  </a:txBody>
                  <a:tcPr/>
                </a:tc>
                <a:tc vMerge="1">
                  <a:txBody>
                    <a:bodyPr/>
                    <a:lstStyle/>
                    <a:p>
                      <a:endParaRPr lang="en-SE"/>
                    </a:p>
                  </a:txBody>
                  <a:tcPr/>
                </a:tc>
                <a:extLst>
                  <a:ext uri="{0D108BD9-81ED-4DB2-BD59-A6C34878D82A}">
                    <a16:rowId xmlns:a16="http://schemas.microsoft.com/office/drawing/2014/main" val="1186359796"/>
                  </a:ext>
                </a:extLst>
              </a:tr>
              <a:tr h="370840">
                <a:tc>
                  <a:txBody>
                    <a:bodyPr/>
                    <a:lstStyle/>
                    <a:p>
                      <a:r>
                        <a:rPr lang="en-GB" dirty="0"/>
                        <a:t>ILEEK</a:t>
                      </a:r>
                      <a:endParaRPr lang="en-SE" dirty="0"/>
                    </a:p>
                  </a:txBody>
                  <a:tcPr/>
                </a:tc>
                <a:tc>
                  <a:txBody>
                    <a:bodyPr/>
                    <a:lstStyle/>
                    <a:p>
                      <a:r>
                        <a:rPr lang="en-GB" dirty="0"/>
                        <a:t>5</a:t>
                      </a:r>
                      <a:endParaRPr lang="en-SE" dirty="0"/>
                    </a:p>
                  </a:txBody>
                  <a:tcPr/>
                </a:tc>
                <a:tc>
                  <a:txBody>
                    <a:bodyPr/>
                    <a:lstStyle/>
                    <a:p>
                      <a:r>
                        <a:rPr lang="en-GB" dirty="0"/>
                        <a:t>FIBA</a:t>
                      </a:r>
                      <a:endParaRPr lang="en-SE" dirty="0"/>
                    </a:p>
                  </a:txBody>
                  <a:tcPr/>
                </a:tc>
                <a:tc vMerge="1">
                  <a:txBody>
                    <a:bodyPr/>
                    <a:lstStyle/>
                    <a:p>
                      <a:endParaRPr lang="en-SE" dirty="0"/>
                    </a:p>
                  </a:txBody>
                  <a:tcPr/>
                </a:tc>
                <a:extLst>
                  <a:ext uri="{0D108BD9-81ED-4DB2-BD59-A6C34878D82A}">
                    <a16:rowId xmlns:a16="http://schemas.microsoft.com/office/drawing/2014/main" val="2007164138"/>
                  </a:ext>
                </a:extLst>
              </a:tr>
              <a:tr h="370840">
                <a:tc>
                  <a:txBody>
                    <a:bodyPr/>
                    <a:lstStyle/>
                    <a:p>
                      <a:r>
                        <a:rPr lang="en-GB" dirty="0"/>
                        <a:t>…</a:t>
                      </a:r>
                      <a:endParaRPr lang="en-SE" dirty="0"/>
                    </a:p>
                  </a:txBody>
                  <a:tcPr/>
                </a:tc>
                <a:tc>
                  <a:txBody>
                    <a:bodyPr/>
                    <a:lstStyle/>
                    <a:p>
                      <a:endParaRPr lang="en-SE"/>
                    </a:p>
                  </a:txBody>
                  <a:tcPr/>
                </a:tc>
                <a:tc>
                  <a:txBody>
                    <a:bodyPr/>
                    <a:lstStyle/>
                    <a:p>
                      <a:endParaRPr lang="en-SE"/>
                    </a:p>
                  </a:txBody>
                  <a:tcPr/>
                </a:tc>
                <a:tc vMerge="1">
                  <a:txBody>
                    <a:bodyPr/>
                    <a:lstStyle/>
                    <a:p>
                      <a:endParaRPr lang="en-SE" dirty="0"/>
                    </a:p>
                  </a:txBody>
                  <a:tcPr/>
                </a:tc>
                <a:extLst>
                  <a:ext uri="{0D108BD9-81ED-4DB2-BD59-A6C34878D82A}">
                    <a16:rowId xmlns:a16="http://schemas.microsoft.com/office/drawing/2014/main" val="1913981325"/>
                  </a:ext>
                </a:extLst>
              </a:tr>
              <a:tr h="370840">
                <a:tc>
                  <a:txBody>
                    <a:bodyPr/>
                    <a:lstStyle/>
                    <a:p>
                      <a:r>
                        <a:rPr lang="en-GB" dirty="0"/>
                        <a:t>…</a:t>
                      </a:r>
                      <a:endParaRPr lang="en-SE" dirty="0"/>
                    </a:p>
                  </a:txBody>
                  <a:tcPr/>
                </a:tc>
                <a:tc>
                  <a:txBody>
                    <a:bodyPr/>
                    <a:lstStyle/>
                    <a:p>
                      <a:endParaRPr lang="en-SE"/>
                    </a:p>
                  </a:txBody>
                  <a:tcPr/>
                </a:tc>
                <a:tc>
                  <a:txBody>
                    <a:bodyPr/>
                    <a:lstStyle/>
                    <a:p>
                      <a:endParaRPr lang="en-SE"/>
                    </a:p>
                  </a:txBody>
                  <a:tcPr/>
                </a:tc>
                <a:tc vMerge="1">
                  <a:txBody>
                    <a:bodyPr/>
                    <a:lstStyle/>
                    <a:p>
                      <a:endParaRPr lang="en-SE"/>
                    </a:p>
                  </a:txBody>
                  <a:tcPr/>
                </a:tc>
                <a:extLst>
                  <a:ext uri="{0D108BD9-81ED-4DB2-BD59-A6C34878D82A}">
                    <a16:rowId xmlns:a16="http://schemas.microsoft.com/office/drawing/2014/main" val="1983868960"/>
                  </a:ext>
                </a:extLst>
              </a:tr>
              <a:tr h="370840">
                <a:tc>
                  <a:txBody>
                    <a:bodyPr/>
                    <a:lstStyle/>
                    <a:p>
                      <a:r>
                        <a:rPr lang="en-GB" dirty="0"/>
                        <a:t>…</a:t>
                      </a:r>
                      <a:endParaRPr lang="en-SE" dirty="0"/>
                    </a:p>
                  </a:txBody>
                  <a:tcPr/>
                </a:tc>
                <a:tc>
                  <a:txBody>
                    <a:bodyPr/>
                    <a:lstStyle/>
                    <a:p>
                      <a:endParaRPr lang="en-SE"/>
                    </a:p>
                  </a:txBody>
                  <a:tcPr/>
                </a:tc>
                <a:tc>
                  <a:txBody>
                    <a:bodyPr/>
                    <a:lstStyle/>
                    <a:p>
                      <a:endParaRPr lang="en-SE"/>
                    </a:p>
                  </a:txBody>
                  <a:tcPr/>
                </a:tc>
                <a:tc vMerge="1">
                  <a:txBody>
                    <a:bodyPr/>
                    <a:lstStyle/>
                    <a:p>
                      <a:endParaRPr lang="en-SE"/>
                    </a:p>
                  </a:txBody>
                  <a:tcPr/>
                </a:tc>
                <a:extLst>
                  <a:ext uri="{0D108BD9-81ED-4DB2-BD59-A6C34878D82A}">
                    <a16:rowId xmlns:a16="http://schemas.microsoft.com/office/drawing/2014/main" val="3302239555"/>
                  </a:ext>
                </a:extLst>
              </a:tr>
              <a:tr h="370840">
                <a:tc>
                  <a:txBody>
                    <a:bodyPr/>
                    <a:lstStyle/>
                    <a:p>
                      <a:r>
                        <a:rPr lang="en-GB" dirty="0"/>
                        <a:t>…</a:t>
                      </a:r>
                      <a:endParaRPr lang="en-SE" dirty="0"/>
                    </a:p>
                  </a:txBody>
                  <a:tcPr/>
                </a:tc>
                <a:tc>
                  <a:txBody>
                    <a:bodyPr/>
                    <a:lstStyle/>
                    <a:p>
                      <a:endParaRPr lang="en-SE" dirty="0"/>
                    </a:p>
                  </a:txBody>
                  <a:tcPr/>
                </a:tc>
                <a:tc>
                  <a:txBody>
                    <a:bodyPr/>
                    <a:lstStyle/>
                    <a:p>
                      <a:endParaRPr lang="en-SE" dirty="0"/>
                    </a:p>
                  </a:txBody>
                  <a:tcPr/>
                </a:tc>
                <a:tc vMerge="1">
                  <a:txBody>
                    <a:bodyPr/>
                    <a:lstStyle/>
                    <a:p>
                      <a:endParaRPr lang="en-SE"/>
                    </a:p>
                  </a:txBody>
                  <a:tcPr/>
                </a:tc>
                <a:extLst>
                  <a:ext uri="{0D108BD9-81ED-4DB2-BD59-A6C34878D82A}">
                    <a16:rowId xmlns:a16="http://schemas.microsoft.com/office/drawing/2014/main" val="3797640080"/>
                  </a:ext>
                </a:extLst>
              </a:tr>
            </a:tbl>
          </a:graphicData>
        </a:graphic>
      </p:graphicFrame>
    </p:spTree>
    <p:extLst>
      <p:ext uri="{BB962C8B-B14F-4D97-AF65-F5344CB8AC3E}">
        <p14:creationId xmlns:p14="http://schemas.microsoft.com/office/powerpoint/2010/main" val="2309129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p:cNvSpPr/>
          <p:nvPr/>
        </p:nvSpPr>
        <p:spPr>
          <a:xfrm>
            <a:off x="-70603" y="-31341"/>
            <a:ext cx="12333205" cy="6920682"/>
          </a:xfrm>
          <a:prstGeom prst="rect">
            <a:avLst/>
          </a:prstGeom>
          <a:solidFill>
            <a:srgbClr val="DCCFC2"/>
          </a:solidFill>
          <a:ln w="25400">
            <a:solidFill>
              <a:srgbClr val="81502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55" name="Lecture 2 - Chapter 4…"/>
          <p:cNvSpPr txBox="1">
            <a:spLocks noGrp="1"/>
          </p:cNvSpPr>
          <p:nvPr>
            <p:ph type="title"/>
          </p:nvPr>
        </p:nvSpPr>
        <p:spPr>
          <a:xfrm>
            <a:off x="270667" y="1762202"/>
            <a:ext cx="11650664" cy="2133383"/>
          </a:xfrm>
          <a:prstGeom prst="rect">
            <a:avLst/>
          </a:prstGeom>
        </p:spPr>
        <p:txBody>
          <a:bodyPr anchor="ctr">
            <a:normAutofit fontScale="90000"/>
          </a:bodyPr>
          <a:lstStyle/>
          <a:p>
            <a:pPr marR="19857" indent="19857" algn="ctr" defTabSz="452438">
              <a:defRPr sz="8900">
                <a:solidFill>
                  <a:srgbClr val="894E11"/>
                </a:solidFill>
                <a:uFill>
                  <a:solidFill>
                    <a:srgbClr val="AA7942"/>
                  </a:solidFill>
                </a:uFill>
                <a:latin typeface="Times New Roman"/>
                <a:ea typeface="Times New Roman"/>
                <a:cs typeface="Times New Roman"/>
                <a:sym typeface="Times New Roman"/>
              </a:defRPr>
            </a:pPr>
            <a:br>
              <a:rPr lang="en-GB" sz="5000" dirty="0"/>
            </a:br>
            <a:br>
              <a:rPr lang="en-GB" sz="5000" dirty="0"/>
            </a:br>
            <a:br>
              <a:rPr lang="en-GB" sz="5000" dirty="0"/>
            </a:br>
            <a:r>
              <a:rPr lang="en-GB" sz="4400" dirty="0"/>
              <a:t>Omics and interpretable machine learning</a:t>
            </a:r>
            <a:br>
              <a:rPr lang="en-GB" sz="4400" dirty="0"/>
            </a:br>
            <a:br>
              <a:rPr lang="en-GB" sz="3000" dirty="0"/>
            </a:br>
            <a:r>
              <a:rPr lang="en-GB" sz="3200" dirty="0"/>
              <a:t>Data-driven Life Science</a:t>
            </a:r>
            <a:br>
              <a:rPr lang="en-GB" sz="3000" dirty="0"/>
            </a:br>
            <a:br>
              <a:rPr lang="en-GB" sz="3000" dirty="0"/>
            </a:br>
            <a:br>
              <a:rPr lang="en-GB" sz="3000" dirty="0"/>
            </a:br>
            <a:r>
              <a:rPr lang="en-GB" sz="3000" dirty="0"/>
              <a:t>Erik Hartman</a:t>
            </a:r>
            <a:endParaRPr sz="30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38">
            <a:extLst>
              <a:ext uri="{FF2B5EF4-FFF2-40B4-BE49-F238E27FC236}">
                <a16:creationId xmlns:a16="http://schemas.microsoft.com/office/drawing/2014/main" id="{8BB21B2A-080A-B206-F957-EEB298B8EF56}"/>
              </a:ext>
            </a:extLst>
          </p:cNvPr>
          <p:cNvSpPr/>
          <p:nvPr/>
        </p:nvSpPr>
        <p:spPr>
          <a:xfrm>
            <a:off x="1157201" y="3669251"/>
            <a:ext cx="7171536" cy="3438405"/>
          </a:xfrm>
          <a:prstGeom prst="ellips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Case: mass spec in a proteomics context</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Typical omics data</a:t>
            </a:r>
          </a:p>
        </p:txBody>
      </p:sp>
      <p:pic>
        <p:nvPicPr>
          <p:cNvPr id="3" name="Picture 2" descr="What is the difference between a protein molecule and a glucose molecule? -  Quora">
            <a:extLst>
              <a:ext uri="{FF2B5EF4-FFF2-40B4-BE49-F238E27FC236}">
                <a16:creationId xmlns:a16="http://schemas.microsoft.com/office/drawing/2014/main" id="{BFBA3615-0A77-9B23-EDB0-62D76EA422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944" y="2218343"/>
            <a:ext cx="1459212" cy="108138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8E9B0DC-0A94-23D4-9290-F7822463EA86}"/>
              </a:ext>
            </a:extLst>
          </p:cNvPr>
          <p:cNvCxnSpPr>
            <a:cxnSpLocks/>
            <a:stCxn id="3" idx="3"/>
          </p:cNvCxnSpPr>
          <p:nvPr/>
        </p:nvCxnSpPr>
        <p:spPr>
          <a:xfrm flipV="1">
            <a:off x="3248156" y="2724391"/>
            <a:ext cx="439924" cy="346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 name="Picture 2" descr="Gliadin Peptide Molecule by Molekuul/science Photo Library">
            <a:extLst>
              <a:ext uri="{FF2B5EF4-FFF2-40B4-BE49-F238E27FC236}">
                <a16:creationId xmlns:a16="http://schemas.microsoft.com/office/drawing/2014/main" id="{F197FFF5-E8AA-7A01-BCB2-F64A3710A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394" y="2077762"/>
            <a:ext cx="1204415" cy="12044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3BCBD04-9FB7-8CCC-7312-A6EA2994519E}"/>
              </a:ext>
            </a:extLst>
          </p:cNvPr>
          <p:cNvSpPr txBox="1"/>
          <p:nvPr/>
        </p:nvSpPr>
        <p:spPr>
          <a:xfrm>
            <a:off x="3075731" y="2139044"/>
            <a:ext cx="1079159" cy="373427"/>
          </a:xfrm>
          <a:prstGeom prst="rect">
            <a:avLst/>
          </a:prstGeom>
          <a:noFill/>
        </p:spPr>
        <p:txBody>
          <a:bodyPr wrap="square" rtlCol="0">
            <a:spAutoFit/>
          </a:bodyPr>
          <a:lstStyle/>
          <a:p>
            <a:r>
              <a:rPr lang="en-GB" dirty="0"/>
              <a:t>enzyme</a:t>
            </a:r>
            <a:endParaRPr lang="en-SE" dirty="0"/>
          </a:p>
        </p:txBody>
      </p:sp>
      <p:pic>
        <p:nvPicPr>
          <p:cNvPr id="13" name="Picture 2">
            <a:extLst>
              <a:ext uri="{FF2B5EF4-FFF2-40B4-BE49-F238E27FC236}">
                <a16:creationId xmlns:a16="http://schemas.microsoft.com/office/drawing/2014/main" id="{EE836773-AB00-57B4-7E24-FDCF2F9470E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128" b="95282" l="1329" r="96678">
                        <a14:foregroundMark x1="23256" y1="26735" x2="13511" y2="51896"/>
                        <a14:foregroundMark x1="27076" y1="33302" x2="22093" y2="61332"/>
                        <a14:foregroundMark x1="45958" y1="13506" x2="40864" y2="41628"/>
                        <a14:foregroundMark x1="57973" y1="18594" x2="52658" y2="35245"/>
                        <a14:foregroundMark x1="78350" y1="13691" x2="85327" y2="28955"/>
                        <a14:foregroundMark x1="88483" y1="833" x2="71484" y2="19611"/>
                        <a14:foregroundMark x1="71484" y1="19611" x2="80620" y2="22757"/>
                        <a14:foregroundMark x1="80620" y1="22757" x2="91362" y2="31822"/>
                        <a14:foregroundMark x1="91362" y1="31822" x2="84884" y2="41351"/>
                        <a14:foregroundMark x1="84884" y1="41351" x2="91860" y2="38668"/>
                        <a14:foregroundMark x1="91860" y1="38668" x2="96456" y2="33950"/>
                        <a14:foregroundMark x1="96678" y1="27475" x2="86047" y2="42183"/>
                        <a14:foregroundMark x1="86047" y1="42183" x2="90033" y2="24422"/>
                        <a14:foregroundMark x1="90033" y1="24422" x2="90698" y2="10731"/>
                        <a14:foregroundMark x1="90698" y1="10731" x2="82724" y2="16559"/>
                        <a14:foregroundMark x1="89424" y1="2128" x2="68715" y2="19519"/>
                        <a14:foregroundMark x1="1384" y1="85846" x2="5592" y2="83071"/>
                        <a14:foregroundMark x1="7863" y1="78538" x2="4097" y2="81684"/>
                        <a14:foregroundMark x1="7863" y1="79093" x2="3987" y2="83626"/>
                        <a14:foregroundMark x1="18937" y1="82701" x2="33389" y2="95190"/>
                        <a14:foregroundMark x1="33389" y1="95190" x2="51163" y2="87419"/>
                        <a14:foregroundMark x1="51163" y1="87419" x2="52769" y2="85661"/>
                        <a14:foregroundMark x1="60022" y1="43201" x2="69934" y2="54579"/>
                        <a14:foregroundMark x1="69934" y1="54579" x2="69214" y2="34043"/>
                        <a14:foregroundMark x1="69214" y1="34043" x2="51107" y2="14894"/>
                        <a14:foregroundMark x1="51107" y1="14894" x2="32724" y2="22109"/>
                        <a14:foregroundMark x1="32724" y1="22109" x2="20266" y2="34320"/>
                        <a14:foregroundMark x1="20266" y1="34320" x2="26744" y2="25439"/>
                        <a14:foregroundMark x1="83167" y1="38668" x2="80952" y2="42461"/>
                        <a14:foregroundMark x1="82835" y1="30712" x2="71761" y2="38205"/>
                        <a14:foregroundMark x1="71761" y1="38205" x2="69380" y2="51896"/>
                        <a14:foregroundMark x1="69380" y1="51896" x2="61130" y2="68548"/>
                        <a14:foregroundMark x1="61130" y1="68548" x2="29291" y2="95282"/>
                        <a14:foregroundMark x1="29291" y1="95282" x2="18549" y2="92044"/>
                        <a14:foregroundMark x1="18549" y1="92044" x2="9524" y2="83349"/>
                        <a14:foregroundMark x1="9524" y1="83349" x2="1495" y2="84274"/>
                        <a14:foregroundMark x1="1495" y1="84274" x2="10244" y2="68178"/>
                        <a14:foregroundMark x1="10244" y1="68178" x2="13621" y2="41073"/>
                        <a14:foregroundMark x1="13621" y1="41073" x2="18162" y2="30620"/>
                        <a14:foregroundMark x1="18162" y1="30620" x2="16556" y2="36910"/>
                        <a14:foregroundMark x1="16002" y1="26735" x2="18605" y2="34875"/>
                        <a14:foregroundMark x1="16556" y1="28215" x2="17220" y2="35985"/>
                        <a14:foregroundMark x1="16113" y1="28585" x2="15781" y2="38668"/>
                        <a14:foregroundMark x1="16888" y1="28955" x2="16667" y2="37465"/>
                        <a14:foregroundMark x1="20044" y1="42646" x2="20653" y2="50509"/>
                      </a14:backgroundRemoval>
                    </a14:imgEffect>
                  </a14:imgLayer>
                </a14:imgProps>
              </a:ext>
              <a:ext uri="{28A0092B-C50C-407E-A947-70E740481C1C}">
                <a14:useLocalDpi xmlns:a14="http://schemas.microsoft.com/office/drawing/2010/main" val="0"/>
              </a:ext>
            </a:extLst>
          </a:blip>
          <a:srcRect/>
          <a:stretch>
            <a:fillRect/>
          </a:stretch>
        </p:blipFill>
        <p:spPr bwMode="auto">
          <a:xfrm>
            <a:off x="5922605" y="1311255"/>
            <a:ext cx="4056664" cy="242826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911E314C-ED6E-B729-E770-5E363B9F4A14}"/>
              </a:ext>
            </a:extLst>
          </p:cNvPr>
          <p:cNvCxnSpPr>
            <a:cxnSpLocks/>
          </p:cNvCxnSpPr>
          <p:nvPr/>
        </p:nvCxnSpPr>
        <p:spPr>
          <a:xfrm>
            <a:off x="4927354" y="2834844"/>
            <a:ext cx="780026" cy="1547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0CD91CC-AEF7-09E6-64CE-975B8790AC96}"/>
              </a:ext>
            </a:extLst>
          </p:cNvPr>
          <p:cNvCxnSpPr>
            <a:cxnSpLocks/>
          </p:cNvCxnSpPr>
          <p:nvPr/>
        </p:nvCxnSpPr>
        <p:spPr>
          <a:xfrm>
            <a:off x="8436349" y="3615931"/>
            <a:ext cx="242831" cy="506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 name="Picture 20">
            <a:extLst>
              <a:ext uri="{FF2B5EF4-FFF2-40B4-BE49-F238E27FC236}">
                <a16:creationId xmlns:a16="http://schemas.microsoft.com/office/drawing/2014/main" id="{1B47B8CC-7CF7-CDC3-AB3F-65CD75DB2936}"/>
              </a:ext>
            </a:extLst>
          </p:cNvPr>
          <p:cNvPicPr>
            <a:picLocks noChangeAspect="1"/>
          </p:cNvPicPr>
          <p:nvPr/>
        </p:nvPicPr>
        <p:blipFill>
          <a:blip r:embed="rId6"/>
          <a:stretch>
            <a:fillRect/>
          </a:stretch>
        </p:blipFill>
        <p:spPr>
          <a:xfrm>
            <a:off x="7786800" y="4443577"/>
            <a:ext cx="2502286" cy="1516417"/>
          </a:xfrm>
          <a:prstGeom prst="rect">
            <a:avLst/>
          </a:prstGeom>
        </p:spPr>
      </p:pic>
      <p:cxnSp>
        <p:nvCxnSpPr>
          <p:cNvPr id="22" name="Straight Arrow Connector 21">
            <a:extLst>
              <a:ext uri="{FF2B5EF4-FFF2-40B4-BE49-F238E27FC236}">
                <a16:creationId xmlns:a16="http://schemas.microsoft.com/office/drawing/2014/main" id="{8542CDF4-0820-D650-54CA-72E06429F319}"/>
              </a:ext>
            </a:extLst>
          </p:cNvPr>
          <p:cNvCxnSpPr>
            <a:cxnSpLocks/>
          </p:cNvCxnSpPr>
          <p:nvPr/>
        </p:nvCxnSpPr>
        <p:spPr>
          <a:xfrm flipH="1">
            <a:off x="6316980" y="5300237"/>
            <a:ext cx="12049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Picture 2" descr="Gliadin Peptide Molecule by Molekuul/science Photo Library">
            <a:extLst>
              <a:ext uri="{FF2B5EF4-FFF2-40B4-BE49-F238E27FC236}">
                <a16:creationId xmlns:a16="http://schemas.microsoft.com/office/drawing/2014/main" id="{225D32A1-093D-EF84-5410-4F0A47C2E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9302" y="4316941"/>
            <a:ext cx="1204415" cy="120441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D5582B99-9B97-9322-D90C-BBFB1B310BE6}"/>
              </a:ext>
            </a:extLst>
          </p:cNvPr>
          <p:cNvCxnSpPr>
            <a:cxnSpLocks/>
          </p:cNvCxnSpPr>
          <p:nvPr/>
        </p:nvCxnSpPr>
        <p:spPr>
          <a:xfrm flipH="1">
            <a:off x="3322915" y="5271540"/>
            <a:ext cx="12049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8" name="Picture 27" descr="What is the difference between a protein molecule and a glucose molecule? -  Quora">
            <a:extLst>
              <a:ext uri="{FF2B5EF4-FFF2-40B4-BE49-F238E27FC236}">
                <a16:creationId xmlns:a16="http://schemas.microsoft.com/office/drawing/2014/main" id="{9E628147-D776-3B6D-6183-EAA8C2935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465" y="4730850"/>
            <a:ext cx="1459212" cy="108138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72295F0E-DA8B-ADB8-BE14-55712DF33B01}"/>
              </a:ext>
            </a:extLst>
          </p:cNvPr>
          <p:cNvPicPr>
            <a:picLocks noChangeAspect="1"/>
          </p:cNvPicPr>
          <p:nvPr/>
        </p:nvPicPr>
        <p:blipFill>
          <a:blip r:embed="rId7"/>
          <a:stretch>
            <a:fillRect/>
          </a:stretch>
        </p:blipFill>
        <p:spPr>
          <a:xfrm>
            <a:off x="4428036" y="5658281"/>
            <a:ext cx="1709618" cy="946152"/>
          </a:xfrm>
          <a:prstGeom prst="rect">
            <a:avLst/>
          </a:prstGeom>
        </p:spPr>
      </p:pic>
      <p:sp>
        <p:nvSpPr>
          <p:cNvPr id="34" name="TextBox 33">
            <a:extLst>
              <a:ext uri="{FF2B5EF4-FFF2-40B4-BE49-F238E27FC236}">
                <a16:creationId xmlns:a16="http://schemas.microsoft.com/office/drawing/2014/main" id="{A5AE67BD-4887-84CE-87FF-0343B6418A43}"/>
              </a:ext>
            </a:extLst>
          </p:cNvPr>
          <p:cNvSpPr txBox="1"/>
          <p:nvPr/>
        </p:nvSpPr>
        <p:spPr>
          <a:xfrm>
            <a:off x="6442790" y="1667790"/>
            <a:ext cx="1079159" cy="373427"/>
          </a:xfrm>
          <a:prstGeom prst="rect">
            <a:avLst/>
          </a:prstGeom>
          <a:noFill/>
        </p:spPr>
        <p:txBody>
          <a:bodyPr wrap="square" rtlCol="0">
            <a:spAutoFit/>
          </a:bodyPr>
          <a:lstStyle/>
          <a:p>
            <a:r>
              <a:rPr lang="en-GB" dirty="0"/>
              <a:t>MS</a:t>
            </a:r>
            <a:endParaRPr lang="en-SE" dirty="0"/>
          </a:p>
        </p:txBody>
      </p:sp>
      <p:sp>
        <p:nvSpPr>
          <p:cNvPr id="35" name="TextBox 34">
            <a:extLst>
              <a:ext uri="{FF2B5EF4-FFF2-40B4-BE49-F238E27FC236}">
                <a16:creationId xmlns:a16="http://schemas.microsoft.com/office/drawing/2014/main" id="{57F61B88-026D-5C5C-9D0D-F03AE32597E6}"/>
              </a:ext>
            </a:extLst>
          </p:cNvPr>
          <p:cNvSpPr txBox="1"/>
          <p:nvPr/>
        </p:nvSpPr>
        <p:spPr>
          <a:xfrm>
            <a:off x="8839093" y="4004337"/>
            <a:ext cx="1079159" cy="373427"/>
          </a:xfrm>
          <a:prstGeom prst="rect">
            <a:avLst/>
          </a:prstGeom>
          <a:noFill/>
        </p:spPr>
        <p:txBody>
          <a:bodyPr wrap="square" rtlCol="0">
            <a:spAutoFit/>
          </a:bodyPr>
          <a:lstStyle/>
          <a:p>
            <a:r>
              <a:rPr lang="en-GB" dirty="0"/>
              <a:t>Raw data</a:t>
            </a:r>
            <a:endParaRPr lang="en-SE" dirty="0"/>
          </a:p>
        </p:txBody>
      </p:sp>
      <p:sp>
        <p:nvSpPr>
          <p:cNvPr id="36" name="TextBox 35">
            <a:extLst>
              <a:ext uri="{FF2B5EF4-FFF2-40B4-BE49-F238E27FC236}">
                <a16:creationId xmlns:a16="http://schemas.microsoft.com/office/drawing/2014/main" id="{25A74A56-E4A1-7DC8-E038-DD030F1E06EE}"/>
              </a:ext>
            </a:extLst>
          </p:cNvPr>
          <p:cNvSpPr txBox="1"/>
          <p:nvPr/>
        </p:nvSpPr>
        <p:spPr>
          <a:xfrm>
            <a:off x="6316980" y="6131357"/>
            <a:ext cx="1079159" cy="646331"/>
          </a:xfrm>
          <a:prstGeom prst="rect">
            <a:avLst/>
          </a:prstGeom>
          <a:noFill/>
        </p:spPr>
        <p:txBody>
          <a:bodyPr wrap="square" rtlCol="0">
            <a:spAutoFit/>
          </a:bodyPr>
          <a:lstStyle/>
          <a:p>
            <a:r>
              <a:rPr lang="en-GB" dirty="0"/>
              <a:t>Omics dataset</a:t>
            </a:r>
            <a:endParaRPr lang="en-SE" dirty="0"/>
          </a:p>
        </p:txBody>
      </p:sp>
      <p:sp>
        <p:nvSpPr>
          <p:cNvPr id="37" name="TextBox 36">
            <a:extLst>
              <a:ext uri="{FF2B5EF4-FFF2-40B4-BE49-F238E27FC236}">
                <a16:creationId xmlns:a16="http://schemas.microsoft.com/office/drawing/2014/main" id="{67D5886B-B9A1-CB46-D661-AC37B3CB0E3A}"/>
              </a:ext>
            </a:extLst>
          </p:cNvPr>
          <p:cNvSpPr txBox="1"/>
          <p:nvPr/>
        </p:nvSpPr>
        <p:spPr>
          <a:xfrm>
            <a:off x="1693465" y="4459070"/>
            <a:ext cx="1079159" cy="369332"/>
          </a:xfrm>
          <a:prstGeom prst="rect">
            <a:avLst/>
          </a:prstGeom>
          <a:noFill/>
        </p:spPr>
        <p:txBody>
          <a:bodyPr wrap="square" rtlCol="0">
            <a:spAutoFit/>
          </a:bodyPr>
          <a:lstStyle/>
          <a:p>
            <a:r>
              <a:rPr lang="en-GB" dirty="0"/>
              <a:t>!</a:t>
            </a:r>
            <a:endParaRPr lang="en-SE" dirty="0"/>
          </a:p>
        </p:txBody>
      </p:sp>
      <p:sp>
        <p:nvSpPr>
          <p:cNvPr id="38" name="TextBox 37">
            <a:extLst>
              <a:ext uri="{FF2B5EF4-FFF2-40B4-BE49-F238E27FC236}">
                <a16:creationId xmlns:a16="http://schemas.microsoft.com/office/drawing/2014/main" id="{91FC21BE-D16A-C0FC-E826-DD0767788F98}"/>
              </a:ext>
            </a:extLst>
          </p:cNvPr>
          <p:cNvSpPr txBox="1"/>
          <p:nvPr/>
        </p:nvSpPr>
        <p:spPr>
          <a:xfrm>
            <a:off x="1912548" y="1893096"/>
            <a:ext cx="1079159" cy="369332"/>
          </a:xfrm>
          <a:prstGeom prst="rect">
            <a:avLst/>
          </a:prstGeom>
          <a:noFill/>
        </p:spPr>
        <p:txBody>
          <a:bodyPr wrap="square" rtlCol="0">
            <a:spAutoFit/>
          </a:bodyPr>
          <a:lstStyle/>
          <a:p>
            <a:r>
              <a:rPr lang="en-GB" dirty="0"/>
              <a:t>? </a:t>
            </a:r>
            <a:endParaRPr lang="en-SE" dirty="0"/>
          </a:p>
        </p:txBody>
      </p:sp>
      <p:sp>
        <p:nvSpPr>
          <p:cNvPr id="40" name="TextBox 39">
            <a:extLst>
              <a:ext uri="{FF2B5EF4-FFF2-40B4-BE49-F238E27FC236}">
                <a16:creationId xmlns:a16="http://schemas.microsoft.com/office/drawing/2014/main" id="{D367FFB6-5ED8-B1BB-3718-22F279E4D58A}"/>
              </a:ext>
            </a:extLst>
          </p:cNvPr>
          <p:cNvSpPr txBox="1"/>
          <p:nvPr/>
        </p:nvSpPr>
        <p:spPr>
          <a:xfrm>
            <a:off x="3248156" y="3865837"/>
            <a:ext cx="4518660" cy="276999"/>
          </a:xfrm>
          <a:prstGeom prst="rect">
            <a:avLst/>
          </a:prstGeom>
          <a:noFill/>
        </p:spPr>
        <p:txBody>
          <a:bodyPr wrap="square" rtlCol="0">
            <a:spAutoFit/>
          </a:bodyPr>
          <a:lstStyle/>
          <a:p>
            <a:r>
              <a:rPr lang="en-GB" sz="1200" dirty="0"/>
              <a:t>Requires some knowledge about the sample</a:t>
            </a:r>
            <a:endParaRPr lang="en-SE" sz="1200" dirty="0"/>
          </a:p>
        </p:txBody>
      </p:sp>
    </p:spTree>
    <p:extLst>
      <p:ext uri="{BB962C8B-B14F-4D97-AF65-F5344CB8AC3E}">
        <p14:creationId xmlns:p14="http://schemas.microsoft.com/office/powerpoint/2010/main" val="2634411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4B74EE-EB7D-160D-81CE-8618FF7E2D1C}"/>
              </a:ext>
            </a:extLst>
          </p:cNvPr>
          <p:cNvPicPr>
            <a:picLocks noChangeAspect="1"/>
          </p:cNvPicPr>
          <p:nvPr/>
        </p:nvPicPr>
        <p:blipFill>
          <a:blip r:embed="rId2"/>
          <a:stretch>
            <a:fillRect/>
          </a:stretch>
        </p:blipFill>
        <p:spPr>
          <a:xfrm>
            <a:off x="4860667" y="1905655"/>
            <a:ext cx="4684658" cy="4600358"/>
          </a:xfrm>
          <a:prstGeom prst="rect">
            <a:avLst/>
          </a:prstGeom>
        </p:spPr>
      </p:pic>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Differential expression</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Differential expression</a:t>
            </a:r>
          </a:p>
        </p:txBody>
      </p:sp>
      <p:sp>
        <p:nvSpPr>
          <p:cNvPr id="9" name="TextBox 8">
            <a:extLst>
              <a:ext uri="{FF2B5EF4-FFF2-40B4-BE49-F238E27FC236}">
                <a16:creationId xmlns:a16="http://schemas.microsoft.com/office/drawing/2014/main" id="{21F3702D-08A0-803B-909E-7E55BA632806}"/>
              </a:ext>
            </a:extLst>
          </p:cNvPr>
          <p:cNvSpPr txBox="1"/>
          <p:nvPr/>
        </p:nvSpPr>
        <p:spPr>
          <a:xfrm>
            <a:off x="838200" y="1258751"/>
            <a:ext cx="9750669" cy="646331"/>
          </a:xfrm>
          <a:prstGeom prst="rect">
            <a:avLst/>
          </a:prstGeom>
          <a:noFill/>
        </p:spPr>
        <p:txBody>
          <a:bodyPr wrap="square" rtlCol="0">
            <a:spAutoFit/>
          </a:bodyPr>
          <a:lstStyle/>
          <a:p>
            <a:r>
              <a:rPr lang="en-GB" dirty="0"/>
              <a:t>how much do groups differ?</a:t>
            </a:r>
          </a:p>
          <a:p>
            <a:endParaRPr lang="en-GB" dirty="0"/>
          </a:p>
        </p:txBody>
      </p:sp>
      <p:sp>
        <p:nvSpPr>
          <p:cNvPr id="6" name="TextBox 5">
            <a:extLst>
              <a:ext uri="{FF2B5EF4-FFF2-40B4-BE49-F238E27FC236}">
                <a16:creationId xmlns:a16="http://schemas.microsoft.com/office/drawing/2014/main" id="{A8498D6E-4446-5D9B-65BF-D0357559FA9C}"/>
              </a:ext>
            </a:extLst>
          </p:cNvPr>
          <p:cNvSpPr txBox="1"/>
          <p:nvPr/>
        </p:nvSpPr>
        <p:spPr>
          <a:xfrm>
            <a:off x="7207719" y="1635984"/>
            <a:ext cx="3141115" cy="369332"/>
          </a:xfrm>
          <a:prstGeom prst="rect">
            <a:avLst/>
          </a:prstGeom>
          <a:noFill/>
        </p:spPr>
        <p:txBody>
          <a:bodyPr wrap="square" rtlCol="0">
            <a:spAutoFit/>
          </a:bodyPr>
          <a:lstStyle/>
          <a:p>
            <a:r>
              <a:rPr lang="en-GB" b="1" dirty="0"/>
              <a:t>Heatmap with clustering</a:t>
            </a:r>
            <a:endParaRPr lang="en-SE" b="1" dirty="0"/>
          </a:p>
        </p:txBody>
      </p:sp>
      <p:sp>
        <p:nvSpPr>
          <p:cNvPr id="8" name="TextBox 7">
            <a:extLst>
              <a:ext uri="{FF2B5EF4-FFF2-40B4-BE49-F238E27FC236}">
                <a16:creationId xmlns:a16="http://schemas.microsoft.com/office/drawing/2014/main" id="{34524BAB-D532-D2A1-33E7-19EBDC88BECD}"/>
              </a:ext>
            </a:extLst>
          </p:cNvPr>
          <p:cNvSpPr txBox="1"/>
          <p:nvPr/>
        </p:nvSpPr>
        <p:spPr>
          <a:xfrm>
            <a:off x="9545325" y="3693020"/>
            <a:ext cx="2839488" cy="1754326"/>
          </a:xfrm>
          <a:prstGeom prst="rect">
            <a:avLst/>
          </a:prstGeom>
          <a:noFill/>
        </p:spPr>
        <p:txBody>
          <a:bodyPr wrap="square" rtlCol="0">
            <a:spAutoFit/>
          </a:bodyPr>
          <a:lstStyle/>
          <a:p>
            <a:r>
              <a:rPr lang="en-GB" b="1" dirty="0"/>
              <a:t>Note</a:t>
            </a:r>
            <a:r>
              <a:rPr lang="en-GB" dirty="0"/>
              <a:t>: UniProt IDs vs. protein names</a:t>
            </a:r>
          </a:p>
          <a:p>
            <a:endParaRPr lang="en-GB" dirty="0"/>
          </a:p>
          <a:p>
            <a:r>
              <a:rPr lang="en-GB" dirty="0"/>
              <a:t>P69905 – HBA_HUMAN (haemoglobin alpha from human)</a:t>
            </a:r>
            <a:endParaRPr lang="en-SE" dirty="0"/>
          </a:p>
        </p:txBody>
      </p:sp>
      <p:pic>
        <p:nvPicPr>
          <p:cNvPr id="3" name="Picture 2" descr="Visualization of RNA-Seq results with Volcano Plot in R">
            <a:extLst>
              <a:ext uri="{FF2B5EF4-FFF2-40B4-BE49-F238E27FC236}">
                <a16:creationId xmlns:a16="http://schemas.microsoft.com/office/drawing/2014/main" id="{D16E9B64-8F9A-EB90-2DE5-D19543BE3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560" y="2862324"/>
            <a:ext cx="4530665" cy="29286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7799D3-7A95-3915-4B84-0F1D46DEC3A5}"/>
              </a:ext>
            </a:extLst>
          </p:cNvPr>
          <p:cNvSpPr txBox="1"/>
          <p:nvPr/>
        </p:nvSpPr>
        <p:spPr>
          <a:xfrm>
            <a:off x="729088" y="5897818"/>
            <a:ext cx="4461219" cy="646331"/>
          </a:xfrm>
          <a:prstGeom prst="rect">
            <a:avLst/>
          </a:prstGeom>
          <a:noFill/>
        </p:spPr>
        <p:txBody>
          <a:bodyPr wrap="square">
            <a:spAutoFit/>
          </a:bodyPr>
          <a:lstStyle/>
          <a:p>
            <a:r>
              <a:rPr lang="en-SE" sz="1200" dirty="0">
                <a:hlinkClick r:id="rId4"/>
              </a:rPr>
              <a:t>https://training.galaxyproject.org/training-material/topics/transcriptomics/tutorials/rna-seq-viz-with-volcanoplot/tutorial.html</a:t>
            </a:r>
            <a:r>
              <a:rPr lang="en-GB" sz="1200" dirty="0"/>
              <a:t> </a:t>
            </a:r>
            <a:endParaRPr lang="en-SE" sz="1200" dirty="0"/>
          </a:p>
        </p:txBody>
      </p:sp>
      <p:sp>
        <p:nvSpPr>
          <p:cNvPr id="10" name="TextBox 9">
            <a:extLst>
              <a:ext uri="{FF2B5EF4-FFF2-40B4-BE49-F238E27FC236}">
                <a16:creationId xmlns:a16="http://schemas.microsoft.com/office/drawing/2014/main" id="{8A931CB8-0E9A-4BE5-2AAB-9A5FAE98D21E}"/>
              </a:ext>
            </a:extLst>
          </p:cNvPr>
          <p:cNvSpPr txBox="1"/>
          <p:nvPr/>
        </p:nvSpPr>
        <p:spPr>
          <a:xfrm>
            <a:off x="2158779" y="2823720"/>
            <a:ext cx="1898379" cy="369332"/>
          </a:xfrm>
          <a:prstGeom prst="rect">
            <a:avLst/>
          </a:prstGeom>
          <a:noFill/>
        </p:spPr>
        <p:txBody>
          <a:bodyPr wrap="square" rtlCol="0">
            <a:spAutoFit/>
          </a:bodyPr>
          <a:lstStyle/>
          <a:p>
            <a:r>
              <a:rPr lang="en-GB" b="1" dirty="0"/>
              <a:t>Volcano plot</a:t>
            </a:r>
            <a:endParaRPr lang="en-SE" b="1" dirty="0"/>
          </a:p>
        </p:txBody>
      </p:sp>
    </p:spTree>
    <p:extLst>
      <p:ext uri="{BB962C8B-B14F-4D97-AF65-F5344CB8AC3E}">
        <p14:creationId xmlns:p14="http://schemas.microsoft.com/office/powerpoint/2010/main" val="414128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131754-A0AE-5828-45F5-E26A0B86C5B1}"/>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Graphs</a:t>
            </a:r>
          </a:p>
        </p:txBody>
      </p:sp>
      <p:pic>
        <p:nvPicPr>
          <p:cNvPr id="1026" name="Picture 2" descr="Fig. 3">
            <a:extLst>
              <a:ext uri="{FF2B5EF4-FFF2-40B4-BE49-F238E27FC236}">
                <a16:creationId xmlns:a16="http://schemas.microsoft.com/office/drawing/2014/main" id="{B8AF0170-ADA1-0E35-93D5-57D99CFA8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100" y="1044951"/>
            <a:ext cx="7362192" cy="5707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CBAE4D-ADE3-426A-4930-6C039DDE521E}"/>
              </a:ext>
            </a:extLst>
          </p:cNvPr>
          <p:cNvSpPr txBox="1"/>
          <p:nvPr/>
        </p:nvSpPr>
        <p:spPr>
          <a:xfrm>
            <a:off x="708548" y="5177555"/>
            <a:ext cx="3205656" cy="1384995"/>
          </a:xfrm>
          <a:prstGeom prst="rect">
            <a:avLst/>
          </a:prstGeom>
          <a:noFill/>
        </p:spPr>
        <p:txBody>
          <a:bodyPr wrap="square">
            <a:spAutoFit/>
          </a:bodyPr>
          <a:lstStyle/>
          <a:p>
            <a:r>
              <a:rPr lang="en-GB" sz="1400" b="0" i="0" dirty="0">
                <a:solidFill>
                  <a:srgbClr val="222222"/>
                </a:solidFill>
                <a:effectLst/>
                <a:latin typeface="-apple-system"/>
              </a:rPr>
              <a:t>Li, M.M., Huang, K. &amp; </a:t>
            </a:r>
            <a:r>
              <a:rPr lang="en-GB" sz="1400" b="0" i="0" dirty="0" err="1">
                <a:solidFill>
                  <a:srgbClr val="222222"/>
                </a:solidFill>
                <a:effectLst/>
                <a:latin typeface="-apple-system"/>
              </a:rPr>
              <a:t>Zitnik</a:t>
            </a:r>
            <a:r>
              <a:rPr lang="en-GB" sz="1400" b="0" i="0" dirty="0">
                <a:solidFill>
                  <a:srgbClr val="222222"/>
                </a:solidFill>
                <a:effectLst/>
                <a:latin typeface="-apple-system"/>
              </a:rPr>
              <a:t>, M. Graph representation learning in biomedicine and healthcare. </a:t>
            </a:r>
            <a:r>
              <a:rPr lang="en-GB" sz="1400" b="0" i="1" dirty="0">
                <a:solidFill>
                  <a:srgbClr val="222222"/>
                </a:solidFill>
                <a:effectLst/>
                <a:latin typeface="-apple-system"/>
              </a:rPr>
              <a:t>Nat. Biomed. </a:t>
            </a:r>
            <a:r>
              <a:rPr lang="en-GB" sz="1400" b="0" i="1" dirty="0" err="1">
                <a:solidFill>
                  <a:srgbClr val="222222"/>
                </a:solidFill>
                <a:effectLst/>
                <a:latin typeface="-apple-system"/>
              </a:rPr>
              <a:t>Eng</a:t>
            </a:r>
            <a:r>
              <a:rPr lang="en-GB" sz="1400" b="0" i="0" dirty="0">
                <a:solidFill>
                  <a:srgbClr val="222222"/>
                </a:solidFill>
                <a:effectLst/>
                <a:latin typeface="-apple-system"/>
              </a:rPr>
              <a:t> </a:t>
            </a:r>
            <a:r>
              <a:rPr lang="en-GB" sz="1400" b="1" i="0" dirty="0">
                <a:solidFill>
                  <a:srgbClr val="222222"/>
                </a:solidFill>
                <a:effectLst/>
                <a:latin typeface="-apple-system"/>
              </a:rPr>
              <a:t>6</a:t>
            </a:r>
            <a:r>
              <a:rPr lang="en-GB" sz="1400" b="0" i="0" dirty="0">
                <a:solidFill>
                  <a:srgbClr val="222222"/>
                </a:solidFill>
                <a:effectLst/>
                <a:latin typeface="-apple-system"/>
              </a:rPr>
              <a:t>, 1353–1369 (2022). </a:t>
            </a:r>
            <a:r>
              <a:rPr lang="en-GB" sz="1400" b="0" i="0" dirty="0">
                <a:solidFill>
                  <a:srgbClr val="222222"/>
                </a:solidFill>
                <a:effectLst/>
                <a:latin typeface="-apple-system"/>
                <a:hlinkClick r:id="rId3"/>
              </a:rPr>
              <a:t>https://doi.org/10.1038/s41551-022-00942-x</a:t>
            </a:r>
            <a:r>
              <a:rPr lang="en-GB" sz="1400" b="0" i="0" dirty="0">
                <a:solidFill>
                  <a:srgbClr val="222222"/>
                </a:solidFill>
                <a:effectLst/>
                <a:latin typeface="-apple-system"/>
              </a:rPr>
              <a:t> </a:t>
            </a:r>
            <a:endParaRPr lang="en-SE" sz="1400" dirty="0"/>
          </a:p>
        </p:txBody>
      </p:sp>
      <p:sp>
        <p:nvSpPr>
          <p:cNvPr id="8" name="Title 1">
            <a:extLst>
              <a:ext uri="{FF2B5EF4-FFF2-40B4-BE49-F238E27FC236}">
                <a16:creationId xmlns:a16="http://schemas.microsoft.com/office/drawing/2014/main" id="{7DCB02B3-53D1-B735-EEE2-FCC88851EF80}"/>
              </a:ext>
            </a:extLst>
          </p:cNvPr>
          <p:cNvSpPr txBox="1">
            <a:spLocks/>
          </p:cNvSpPr>
          <p:nvPr/>
        </p:nvSpPr>
        <p:spPr>
          <a:xfrm>
            <a:off x="386256" y="46159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Pathway analysis</a:t>
            </a:r>
            <a:endParaRPr lang="en-SE" dirty="0"/>
          </a:p>
        </p:txBody>
      </p:sp>
      <p:sp>
        <p:nvSpPr>
          <p:cNvPr id="9" name="TextBox 8">
            <a:extLst>
              <a:ext uri="{FF2B5EF4-FFF2-40B4-BE49-F238E27FC236}">
                <a16:creationId xmlns:a16="http://schemas.microsoft.com/office/drawing/2014/main" id="{CD3DF8D4-A38F-1EA7-9C5C-C71F9F2B0D21}"/>
              </a:ext>
            </a:extLst>
          </p:cNvPr>
          <p:cNvSpPr txBox="1"/>
          <p:nvPr/>
        </p:nvSpPr>
        <p:spPr>
          <a:xfrm>
            <a:off x="529409" y="1140828"/>
            <a:ext cx="3975538" cy="646331"/>
          </a:xfrm>
          <a:prstGeom prst="rect">
            <a:avLst/>
          </a:prstGeom>
          <a:noFill/>
        </p:spPr>
        <p:txBody>
          <a:bodyPr wrap="square" rtlCol="0">
            <a:spAutoFit/>
          </a:bodyPr>
          <a:lstStyle/>
          <a:p>
            <a:r>
              <a:rPr lang="en-GB" dirty="0"/>
              <a:t>Can we put molecules into a broader context?</a:t>
            </a:r>
          </a:p>
        </p:txBody>
      </p:sp>
    </p:spTree>
    <p:extLst>
      <p:ext uri="{BB962C8B-B14F-4D97-AF65-F5344CB8AC3E}">
        <p14:creationId xmlns:p14="http://schemas.microsoft.com/office/powerpoint/2010/main" val="2834956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Graphs</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Graphs</a:t>
            </a:r>
          </a:p>
        </p:txBody>
      </p:sp>
      <p:sp>
        <p:nvSpPr>
          <p:cNvPr id="9" name="TextBox 8">
            <a:extLst>
              <a:ext uri="{FF2B5EF4-FFF2-40B4-BE49-F238E27FC236}">
                <a16:creationId xmlns:a16="http://schemas.microsoft.com/office/drawing/2014/main" id="{21F3702D-08A0-803B-909E-7E55BA632806}"/>
              </a:ext>
            </a:extLst>
          </p:cNvPr>
          <p:cNvSpPr txBox="1"/>
          <p:nvPr/>
        </p:nvSpPr>
        <p:spPr>
          <a:xfrm>
            <a:off x="942496" y="2006156"/>
            <a:ext cx="9750669" cy="1200329"/>
          </a:xfrm>
          <a:prstGeom prst="rect">
            <a:avLst/>
          </a:prstGeom>
          <a:noFill/>
        </p:spPr>
        <p:txBody>
          <a:bodyPr wrap="square" rtlCol="0">
            <a:spAutoFit/>
          </a:bodyPr>
          <a:lstStyle/>
          <a:p>
            <a:pPr algn="ctr"/>
            <a:r>
              <a:rPr lang="en-GB" dirty="0"/>
              <a:t>A graph is a data type that captures both information about </a:t>
            </a:r>
            <a:r>
              <a:rPr lang="en-GB" i="1" dirty="0"/>
              <a:t>entities </a:t>
            </a:r>
            <a:r>
              <a:rPr lang="en-GB" dirty="0"/>
              <a:t>and about their </a:t>
            </a:r>
            <a:r>
              <a:rPr lang="en-GB" i="1" dirty="0"/>
              <a:t>relationship.</a:t>
            </a:r>
          </a:p>
          <a:p>
            <a:pPr algn="ctr"/>
            <a:endParaRPr lang="en-GB" i="1" dirty="0"/>
          </a:p>
          <a:p>
            <a:pPr algn="ctr"/>
            <a:endParaRPr lang="en-GB" i="1" dirty="0"/>
          </a:p>
          <a:p>
            <a:pPr algn="ctr"/>
            <a:endParaRPr lang="en-GB" dirty="0"/>
          </a:p>
        </p:txBody>
      </p:sp>
      <p:pic>
        <p:nvPicPr>
          <p:cNvPr id="14338" name="Picture 2">
            <a:extLst>
              <a:ext uri="{FF2B5EF4-FFF2-40B4-BE49-F238E27FC236}">
                <a16:creationId xmlns:a16="http://schemas.microsoft.com/office/drawing/2014/main" id="{4675C19A-901A-7D82-CCAE-5D86F0BF0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041" y="2783104"/>
            <a:ext cx="3726350" cy="33551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5AF63A-F6CB-34E7-E712-E8A4662B7D81}"/>
              </a:ext>
            </a:extLst>
          </p:cNvPr>
          <p:cNvSpPr txBox="1"/>
          <p:nvPr/>
        </p:nvSpPr>
        <p:spPr>
          <a:xfrm>
            <a:off x="2370959" y="2837153"/>
            <a:ext cx="1019908" cy="369332"/>
          </a:xfrm>
          <a:prstGeom prst="rect">
            <a:avLst/>
          </a:prstGeom>
          <a:noFill/>
        </p:spPr>
        <p:txBody>
          <a:bodyPr wrap="square" rtlCol="0">
            <a:spAutoFit/>
          </a:bodyPr>
          <a:lstStyle/>
          <a:p>
            <a:r>
              <a:rPr lang="en-GB" dirty="0"/>
              <a:t>edge</a:t>
            </a:r>
            <a:endParaRPr lang="en-SE" dirty="0"/>
          </a:p>
        </p:txBody>
      </p:sp>
      <p:sp>
        <p:nvSpPr>
          <p:cNvPr id="7" name="TextBox 6">
            <a:extLst>
              <a:ext uri="{FF2B5EF4-FFF2-40B4-BE49-F238E27FC236}">
                <a16:creationId xmlns:a16="http://schemas.microsoft.com/office/drawing/2014/main" id="{36FB7C3E-B701-9D7E-502A-F09D74574A03}"/>
              </a:ext>
            </a:extLst>
          </p:cNvPr>
          <p:cNvSpPr txBox="1"/>
          <p:nvPr/>
        </p:nvSpPr>
        <p:spPr>
          <a:xfrm>
            <a:off x="1180396" y="2555959"/>
            <a:ext cx="1019908" cy="369332"/>
          </a:xfrm>
          <a:prstGeom prst="rect">
            <a:avLst/>
          </a:prstGeom>
          <a:noFill/>
        </p:spPr>
        <p:txBody>
          <a:bodyPr wrap="square" rtlCol="0">
            <a:spAutoFit/>
          </a:bodyPr>
          <a:lstStyle/>
          <a:p>
            <a:r>
              <a:rPr lang="en-GB" dirty="0"/>
              <a:t>node</a:t>
            </a:r>
            <a:endParaRPr lang="en-SE" dirty="0"/>
          </a:p>
        </p:txBody>
      </p:sp>
      <p:sp>
        <p:nvSpPr>
          <p:cNvPr id="11" name="TextBox 10">
            <a:extLst>
              <a:ext uri="{FF2B5EF4-FFF2-40B4-BE49-F238E27FC236}">
                <a16:creationId xmlns:a16="http://schemas.microsoft.com/office/drawing/2014/main" id="{048CBDA5-9EF4-6880-6AE5-24FED3D705E0}"/>
              </a:ext>
            </a:extLst>
          </p:cNvPr>
          <p:cNvSpPr txBox="1"/>
          <p:nvPr/>
        </p:nvSpPr>
        <p:spPr>
          <a:xfrm>
            <a:off x="11287126" y="6286203"/>
            <a:ext cx="723166" cy="492443"/>
          </a:xfrm>
          <a:prstGeom prst="rect">
            <a:avLst/>
          </a:prstGeom>
          <a:noFill/>
        </p:spPr>
        <p:txBody>
          <a:bodyPr wrap="square">
            <a:spAutoFit/>
          </a:bodyPr>
          <a:lstStyle/>
          <a:p>
            <a:r>
              <a:rPr lang="en-GB" sz="2600" dirty="0">
                <a:solidFill>
                  <a:srgbClr val="FF0000"/>
                </a:solidFill>
              </a:rPr>
              <a:t>*</a:t>
            </a:r>
            <a:endParaRPr lang="en-SE" sz="2600" dirty="0"/>
          </a:p>
        </p:txBody>
      </p:sp>
    </p:spTree>
    <p:extLst>
      <p:ext uri="{BB962C8B-B14F-4D97-AF65-F5344CB8AC3E}">
        <p14:creationId xmlns:p14="http://schemas.microsoft.com/office/powerpoint/2010/main" val="3377026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Machine learning on omics data</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
        <p:nvSpPr>
          <p:cNvPr id="9" name="TextBox 8">
            <a:extLst>
              <a:ext uri="{FF2B5EF4-FFF2-40B4-BE49-F238E27FC236}">
                <a16:creationId xmlns:a16="http://schemas.microsoft.com/office/drawing/2014/main" id="{21F3702D-08A0-803B-909E-7E55BA632806}"/>
              </a:ext>
            </a:extLst>
          </p:cNvPr>
          <p:cNvSpPr txBox="1"/>
          <p:nvPr/>
        </p:nvSpPr>
        <p:spPr>
          <a:xfrm>
            <a:off x="921475" y="1403891"/>
            <a:ext cx="9750669" cy="369332"/>
          </a:xfrm>
          <a:prstGeom prst="rect">
            <a:avLst/>
          </a:prstGeom>
          <a:noFill/>
        </p:spPr>
        <p:txBody>
          <a:bodyPr wrap="square" rtlCol="0">
            <a:spAutoFit/>
          </a:bodyPr>
          <a:lstStyle/>
          <a:p>
            <a:r>
              <a:rPr lang="en-GB" dirty="0"/>
              <a:t>High dimensional data. Suitable for ML methods!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EF76BB-F5C9-1882-087B-35B4FFEAF6C5}"/>
                  </a:ext>
                </a:extLst>
              </p:cNvPr>
              <p:cNvSpPr txBox="1"/>
              <p:nvPr/>
            </p:nvSpPr>
            <p:spPr>
              <a:xfrm>
                <a:off x="2199526" y="3348728"/>
                <a:ext cx="2155142" cy="1168718"/>
              </a:xfrm>
              <a:prstGeom prst="rect">
                <a:avLst/>
              </a:prstGeom>
              <a:noFill/>
            </p:spPr>
            <p:txBody>
              <a:bodyPr wrap="none" lIns="0" tIns="0" rIns="0" bIns="0" rtlCol="0">
                <a:spAutoFit/>
              </a:bodyPr>
              <a:lstStyle/>
              <a:p>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m:t>
                    </m:r>
                  </m:oMath>
                </a14:m>
                <a:r>
                  <a:rPr lang="en-SE" dirty="0"/>
                  <a:t> </a:t>
                </a:r>
                <a14:m>
                  <m:oMath xmlns:m="http://schemas.openxmlformats.org/officeDocument/2006/math">
                    <m:d>
                      <m:dPr>
                        <m:ctrlPr>
                          <a:rPr lang="en-SE" i="1" smtClean="0">
                            <a:latin typeface="Cambria Math" panose="02040503050406030204" pitchFamily="18" charset="0"/>
                          </a:rPr>
                        </m:ctrlPr>
                      </m:dPr>
                      <m:e>
                        <m:m>
                          <m:mPr>
                            <m:mcs>
                              <m:mc>
                                <m:mcPr>
                                  <m:count m:val="3"/>
                                  <m:mcJc m:val="center"/>
                                </m:mcPr>
                              </m:mc>
                            </m:mcs>
                            <m:ctrlPr>
                              <a:rPr lang="en-SE" i="1" smtClean="0">
                                <a:latin typeface="Cambria Math" panose="02040503050406030204" pitchFamily="18" charset="0"/>
                              </a:rPr>
                            </m:ctrlPr>
                          </m:mPr>
                          <m:mr>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0,0</m:t>
                                  </m:r>
                                </m:sub>
                              </m:sSub>
                            </m:e>
                            <m:e>
                              <m:r>
                                <a:rPr lang="en-SE" i="1" smtClean="0">
                                  <a:latin typeface="Cambria Math" panose="02040503050406030204" pitchFamily="18" charset="0"/>
                                </a:rPr>
                                <m:t>⋯</m:t>
                              </m:r>
                            </m:e>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0,</m:t>
                                  </m:r>
                                  <m:r>
                                    <a:rPr lang="en-GB" b="0" i="1" smtClean="0">
                                      <a:latin typeface="Cambria Math" panose="02040503050406030204" pitchFamily="18" charset="0"/>
                                    </a:rPr>
                                    <m:t>𝑛</m:t>
                                  </m:r>
                                </m:sub>
                              </m:sSub>
                            </m:e>
                          </m:mr>
                          <m:mr>
                            <m:e>
                              <m:r>
                                <a:rPr lang="en-SE" i="1" smtClean="0">
                                  <a:latin typeface="Cambria Math" panose="02040503050406030204" pitchFamily="18" charset="0"/>
                                </a:rPr>
                                <m:t>⋮</m:t>
                              </m:r>
                            </m:e>
                            <m:e>
                              <m:r>
                                <a:rPr lang="en-SE" i="1" smtClean="0">
                                  <a:latin typeface="Cambria Math" panose="02040503050406030204" pitchFamily="18" charset="0"/>
                                </a:rPr>
                                <m:t>⋱</m:t>
                              </m:r>
                            </m:e>
                            <m:e>
                              <m:r>
                                <a:rPr lang="en-SE" i="1" smtClean="0">
                                  <a:latin typeface="Cambria Math" panose="02040503050406030204" pitchFamily="18" charset="0"/>
                                </a:rPr>
                                <m:t>⋮</m:t>
                              </m:r>
                            </m:e>
                          </m:mr>
                          <m:mr>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𝑖</m:t>
                                  </m:r>
                                  <m:r>
                                    <a:rPr lang="en-GB" b="0" i="1" smtClean="0">
                                      <a:latin typeface="Cambria Math" panose="02040503050406030204" pitchFamily="18" charset="0"/>
                                    </a:rPr>
                                    <m:t>,0</m:t>
                                  </m:r>
                                </m:sub>
                              </m:sSub>
                            </m:e>
                            <m:e>
                              <m:r>
                                <a:rPr lang="en-SE" i="1" smtClean="0">
                                  <a:latin typeface="Cambria Math" panose="02040503050406030204" pitchFamily="18" charset="0"/>
                                </a:rPr>
                                <m:t>⋯</m:t>
                              </m:r>
                            </m:e>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𝑛</m:t>
                                  </m:r>
                                </m:sub>
                              </m:sSub>
                            </m:e>
                          </m:mr>
                        </m:m>
                      </m:e>
                    </m:d>
                  </m:oMath>
                </a14:m>
                <a:endParaRPr lang="en-GB" dirty="0"/>
              </a:p>
              <a:p>
                <a:endParaRPr lang="en-GB" dirty="0"/>
              </a:p>
            </p:txBody>
          </p:sp>
        </mc:Choice>
        <mc:Fallback xmlns="">
          <p:sp>
            <p:nvSpPr>
              <p:cNvPr id="3" name="TextBox 2">
                <a:extLst>
                  <a:ext uri="{FF2B5EF4-FFF2-40B4-BE49-F238E27FC236}">
                    <a16:creationId xmlns:a16="http://schemas.microsoft.com/office/drawing/2014/main" id="{BFEF76BB-F5C9-1882-087B-35B4FFEAF6C5}"/>
                  </a:ext>
                </a:extLst>
              </p:cNvPr>
              <p:cNvSpPr txBox="1">
                <a:spLocks noRot="1" noChangeAspect="1" noMove="1" noResize="1" noEditPoints="1" noAdjustHandles="1" noChangeArrowheads="1" noChangeShapeType="1" noTextEdit="1"/>
              </p:cNvSpPr>
              <p:nvPr/>
            </p:nvSpPr>
            <p:spPr>
              <a:xfrm>
                <a:off x="2199526" y="3348728"/>
                <a:ext cx="2155142" cy="1168718"/>
              </a:xfrm>
              <a:prstGeom prst="rect">
                <a:avLst/>
              </a:prstGeom>
              <a:blipFill>
                <a:blip r:embed="rId2"/>
                <a:stretch>
                  <a:fillRect l="-283"/>
                </a:stretch>
              </a:blipFill>
            </p:spPr>
            <p:txBody>
              <a:bodyPr/>
              <a:lstStyle/>
              <a:p>
                <a:r>
                  <a:rPr lang="en-SE">
                    <a:noFill/>
                  </a:rPr>
                  <a:t> </a:t>
                </a:r>
              </a:p>
            </p:txBody>
          </p:sp>
        </mc:Fallback>
      </mc:AlternateContent>
      <p:cxnSp>
        <p:nvCxnSpPr>
          <p:cNvPr id="8" name="Straight Arrow Connector 7">
            <a:extLst>
              <a:ext uri="{FF2B5EF4-FFF2-40B4-BE49-F238E27FC236}">
                <a16:creationId xmlns:a16="http://schemas.microsoft.com/office/drawing/2014/main" id="{E8FEDCC1-27E2-58D0-EF73-3CDD02E19009}"/>
              </a:ext>
            </a:extLst>
          </p:cNvPr>
          <p:cNvCxnSpPr>
            <a:cxnSpLocks/>
          </p:cNvCxnSpPr>
          <p:nvPr/>
        </p:nvCxnSpPr>
        <p:spPr>
          <a:xfrm flipV="1">
            <a:off x="4643214" y="3836940"/>
            <a:ext cx="817504" cy="50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E7A1C28-7DAA-EE07-95EB-0E4EEABC3EE7}"/>
              </a:ext>
            </a:extLst>
          </p:cNvPr>
          <p:cNvSpPr txBox="1"/>
          <p:nvPr/>
        </p:nvSpPr>
        <p:spPr>
          <a:xfrm>
            <a:off x="5552931" y="3513774"/>
            <a:ext cx="1086137" cy="646331"/>
          </a:xfrm>
          <a:prstGeom prst="rect">
            <a:avLst/>
          </a:prstGeom>
          <a:solidFill>
            <a:schemeClr val="tx1"/>
          </a:solidFill>
        </p:spPr>
        <p:txBody>
          <a:bodyPr wrap="square" rtlCol="0">
            <a:spAutoFit/>
          </a:bodyPr>
          <a:lstStyle/>
          <a:p>
            <a:pPr algn="ctr"/>
            <a:r>
              <a:rPr lang="en-GB" dirty="0">
                <a:solidFill>
                  <a:schemeClr val="bg1"/>
                </a:solidFill>
              </a:rPr>
              <a:t>Some ML model</a:t>
            </a:r>
          </a:p>
        </p:txBody>
      </p:sp>
      <p:cxnSp>
        <p:nvCxnSpPr>
          <p:cNvPr id="12" name="Straight Arrow Connector 11">
            <a:extLst>
              <a:ext uri="{FF2B5EF4-FFF2-40B4-BE49-F238E27FC236}">
                <a16:creationId xmlns:a16="http://schemas.microsoft.com/office/drawing/2014/main" id="{42AC8E6C-2401-A80A-CCD9-8DDCF2BFAD5D}"/>
              </a:ext>
            </a:extLst>
          </p:cNvPr>
          <p:cNvCxnSpPr>
            <a:cxnSpLocks/>
          </p:cNvCxnSpPr>
          <p:nvPr/>
        </p:nvCxnSpPr>
        <p:spPr>
          <a:xfrm flipV="1">
            <a:off x="6763718" y="3825778"/>
            <a:ext cx="817504" cy="50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56F4F8-6618-4976-7DD6-C090E574A51A}"/>
              </a:ext>
            </a:extLst>
          </p:cNvPr>
          <p:cNvSpPr txBox="1"/>
          <p:nvPr/>
        </p:nvSpPr>
        <p:spPr>
          <a:xfrm>
            <a:off x="11201400" y="6123543"/>
            <a:ext cx="6096000" cy="369332"/>
          </a:xfrm>
          <a:prstGeom prst="rect">
            <a:avLst/>
          </a:prstGeom>
          <a:noFill/>
        </p:spPr>
        <p:txBody>
          <a:bodyPr wrap="square">
            <a:spAutoFit/>
          </a:bodyPr>
          <a:lstStyle/>
          <a:p>
            <a:r>
              <a:rPr lang="en-GB" sz="1800" dirty="0">
                <a:solidFill>
                  <a:srgbClr val="FF0000"/>
                </a:solidFill>
              </a:rPr>
              <a:t>*</a:t>
            </a:r>
            <a:endParaRPr lang="en-SE" sz="1800" dirty="0"/>
          </a:p>
        </p:txBody>
      </p:sp>
      <p:sp>
        <p:nvSpPr>
          <p:cNvPr id="5" name="TextBox 4">
            <a:extLst>
              <a:ext uri="{FF2B5EF4-FFF2-40B4-BE49-F238E27FC236}">
                <a16:creationId xmlns:a16="http://schemas.microsoft.com/office/drawing/2014/main" id="{8D45D2EE-987A-B3B2-5C2A-7FAF1FF18123}"/>
              </a:ext>
            </a:extLst>
          </p:cNvPr>
          <p:cNvSpPr txBox="1"/>
          <p:nvPr/>
        </p:nvSpPr>
        <p:spPr>
          <a:xfrm>
            <a:off x="8084993" y="2861605"/>
            <a:ext cx="1894276" cy="646331"/>
          </a:xfrm>
          <a:prstGeom prst="rect">
            <a:avLst/>
          </a:prstGeom>
          <a:solidFill>
            <a:schemeClr val="bg2"/>
          </a:solidFill>
        </p:spPr>
        <p:txBody>
          <a:bodyPr wrap="square" rtlCol="0">
            <a:spAutoFit/>
          </a:bodyPr>
          <a:lstStyle/>
          <a:p>
            <a:pPr algn="ctr"/>
            <a:r>
              <a:rPr lang="en-GB" dirty="0"/>
              <a:t>Classification of e.g. disease</a:t>
            </a:r>
            <a:endParaRPr lang="en-SE" dirty="0"/>
          </a:p>
        </p:txBody>
      </p:sp>
      <p:sp>
        <p:nvSpPr>
          <p:cNvPr id="6" name="TextBox 5">
            <a:extLst>
              <a:ext uri="{FF2B5EF4-FFF2-40B4-BE49-F238E27FC236}">
                <a16:creationId xmlns:a16="http://schemas.microsoft.com/office/drawing/2014/main" id="{83BAB1ED-1362-E60A-6918-994F7A241501}"/>
              </a:ext>
            </a:extLst>
          </p:cNvPr>
          <p:cNvSpPr txBox="1"/>
          <p:nvPr/>
        </p:nvSpPr>
        <p:spPr>
          <a:xfrm>
            <a:off x="8084993" y="4160105"/>
            <a:ext cx="1894276" cy="646331"/>
          </a:xfrm>
          <a:prstGeom prst="rect">
            <a:avLst/>
          </a:prstGeom>
          <a:solidFill>
            <a:schemeClr val="bg2"/>
          </a:solidFill>
        </p:spPr>
        <p:txBody>
          <a:bodyPr wrap="square" rtlCol="0">
            <a:spAutoFit/>
          </a:bodyPr>
          <a:lstStyle/>
          <a:p>
            <a:pPr algn="ctr"/>
            <a:r>
              <a:rPr lang="en-GB"/>
              <a:t>Regression of disease severity</a:t>
            </a:r>
            <a:endParaRPr lang="en-SE"/>
          </a:p>
        </p:txBody>
      </p:sp>
      <p:sp>
        <p:nvSpPr>
          <p:cNvPr id="10" name="TextBox 9">
            <a:extLst>
              <a:ext uri="{FF2B5EF4-FFF2-40B4-BE49-F238E27FC236}">
                <a16:creationId xmlns:a16="http://schemas.microsoft.com/office/drawing/2014/main" id="{8D4B208D-1C7B-BDA8-0067-9320054CAB2B}"/>
              </a:ext>
            </a:extLst>
          </p:cNvPr>
          <p:cNvSpPr txBox="1"/>
          <p:nvPr/>
        </p:nvSpPr>
        <p:spPr>
          <a:xfrm>
            <a:off x="2759471" y="4405517"/>
            <a:ext cx="1347537" cy="646331"/>
          </a:xfrm>
          <a:prstGeom prst="rect">
            <a:avLst/>
          </a:prstGeom>
          <a:solidFill>
            <a:schemeClr val="bg2"/>
          </a:solidFill>
        </p:spPr>
        <p:txBody>
          <a:bodyPr wrap="square" rtlCol="0">
            <a:spAutoFit/>
          </a:bodyPr>
          <a:lstStyle/>
          <a:p>
            <a:pPr algn="ctr"/>
            <a:r>
              <a:rPr lang="en-GB" dirty="0"/>
              <a:t>Quantified proteins</a:t>
            </a:r>
            <a:endParaRPr lang="en-SE" dirty="0"/>
          </a:p>
        </p:txBody>
      </p:sp>
    </p:spTree>
    <p:extLst>
      <p:ext uri="{BB962C8B-B14F-4D97-AF65-F5344CB8AC3E}">
        <p14:creationId xmlns:p14="http://schemas.microsoft.com/office/powerpoint/2010/main" val="427826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A95626-51F7-632A-0994-0192C6057E25}"/>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SHAP</a:t>
            </a:r>
          </a:p>
        </p:txBody>
      </p:sp>
      <p:sp>
        <p:nvSpPr>
          <p:cNvPr id="34" name="TextBox 33">
            <a:extLst>
              <a:ext uri="{FF2B5EF4-FFF2-40B4-BE49-F238E27FC236}">
                <a16:creationId xmlns:a16="http://schemas.microsoft.com/office/drawing/2014/main" id="{D99D1E88-22B9-7ADD-8927-62E1A661C600}"/>
              </a:ext>
            </a:extLst>
          </p:cNvPr>
          <p:cNvSpPr txBox="1"/>
          <p:nvPr/>
        </p:nvSpPr>
        <p:spPr>
          <a:xfrm>
            <a:off x="1828323" y="1649092"/>
            <a:ext cx="8304244" cy="2677656"/>
          </a:xfrm>
          <a:prstGeom prst="rect">
            <a:avLst/>
          </a:prstGeom>
          <a:noFill/>
        </p:spPr>
        <p:txBody>
          <a:bodyPr wrap="square" rtlCol="0">
            <a:spAutoFit/>
          </a:bodyPr>
          <a:lstStyle/>
          <a:p>
            <a:r>
              <a:rPr lang="en-GB" sz="2600" dirty="0"/>
              <a:t>“</a:t>
            </a:r>
            <a:r>
              <a:rPr lang="en-US" sz="2800" dirty="0"/>
              <a:t>The best explanation of a simple model is the model itself; it perfectly represents itself and is easy to understand. For complex models, such as ensemble methods or deep networks, we cannot use the original model as its own best explanation because it is not easy to understand.”</a:t>
            </a:r>
            <a:endParaRPr lang="en-SE" sz="2600" dirty="0"/>
          </a:p>
        </p:txBody>
      </p:sp>
      <p:sp>
        <p:nvSpPr>
          <p:cNvPr id="35" name="TextBox 34">
            <a:extLst>
              <a:ext uri="{FF2B5EF4-FFF2-40B4-BE49-F238E27FC236}">
                <a16:creationId xmlns:a16="http://schemas.microsoft.com/office/drawing/2014/main" id="{B2388086-90E5-90D3-D5EF-6965CBB3300B}"/>
              </a:ext>
            </a:extLst>
          </p:cNvPr>
          <p:cNvSpPr txBox="1"/>
          <p:nvPr/>
        </p:nvSpPr>
        <p:spPr>
          <a:xfrm>
            <a:off x="1943878" y="4852776"/>
            <a:ext cx="8304244" cy="492443"/>
          </a:xfrm>
          <a:prstGeom prst="rect">
            <a:avLst/>
          </a:prstGeom>
          <a:solidFill>
            <a:schemeClr val="tx2">
              <a:lumMod val="40000"/>
              <a:lumOff val="60000"/>
            </a:schemeClr>
          </a:solidFill>
        </p:spPr>
        <p:txBody>
          <a:bodyPr wrap="square" rtlCol="0">
            <a:spAutoFit/>
          </a:bodyPr>
          <a:lstStyle/>
          <a:p>
            <a:pPr algn="ctr"/>
            <a:r>
              <a:rPr lang="en-GB" sz="2600" dirty="0"/>
              <a:t>We need </a:t>
            </a:r>
            <a:r>
              <a:rPr lang="en-GB" sz="2600" i="1" dirty="0"/>
              <a:t>explanation models </a:t>
            </a:r>
            <a:r>
              <a:rPr lang="en-GB" sz="2600" dirty="0"/>
              <a:t>to help us interpret them</a:t>
            </a:r>
            <a:endParaRPr lang="en-SE" sz="2600" dirty="0"/>
          </a:p>
        </p:txBody>
      </p:sp>
    </p:spTree>
    <p:extLst>
      <p:ext uri="{BB962C8B-B14F-4D97-AF65-F5344CB8AC3E}">
        <p14:creationId xmlns:p14="http://schemas.microsoft.com/office/powerpoint/2010/main" val="3446661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F1A92-ABA7-E9ED-E9CF-0DDC94D43298}"/>
              </a:ext>
            </a:extLst>
          </p:cNvPr>
          <p:cNvSpPr>
            <a:spLocks noGrp="1"/>
          </p:cNvSpPr>
          <p:nvPr>
            <p:ph type="title"/>
          </p:nvPr>
        </p:nvSpPr>
        <p:spPr>
          <a:xfrm>
            <a:off x="1188719" y="738554"/>
            <a:ext cx="10515600" cy="1325563"/>
          </a:xfrm>
        </p:spPr>
        <p:txBody>
          <a:bodyPr/>
          <a:lstStyle/>
          <a:p>
            <a:r>
              <a:rPr lang="en-SE" dirty="0"/>
              <a:t>Example of glass box vs. black box model</a:t>
            </a:r>
          </a:p>
        </p:txBody>
      </p:sp>
      <p:pic>
        <p:nvPicPr>
          <p:cNvPr id="2050" name="Picture 2" descr="3.2 The solution: Building a regression model for housing prices - Grokking  Machine Learning">
            <a:extLst>
              <a:ext uri="{FF2B5EF4-FFF2-40B4-BE49-F238E27FC236}">
                <a16:creationId xmlns:a16="http://schemas.microsoft.com/office/drawing/2014/main" id="{FAD8B18E-830F-89EE-40AF-EE1470E396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7681" y="2755868"/>
            <a:ext cx="4562856" cy="25312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B1C99E9-82D9-24A9-DE50-6B1ACC920FBA}"/>
                  </a:ext>
                </a:extLst>
              </p:cNvPr>
              <p:cNvSpPr txBox="1"/>
              <p:nvPr/>
            </p:nvSpPr>
            <p:spPr>
              <a:xfrm>
                <a:off x="713705" y="5397126"/>
                <a:ext cx="4110807" cy="923330"/>
              </a:xfrm>
              <a:prstGeom prst="rect">
                <a:avLst/>
              </a:prstGeom>
              <a:noFill/>
            </p:spPr>
            <p:txBody>
              <a:bodyPr wrap="square" rtlCol="0">
                <a:spAutoFit/>
              </a:bodyPr>
              <a:lstStyle/>
              <a:p>
                <a:pPr algn="ctr"/>
                <a:r>
                  <a:rPr lang="en-SE" dirty="0"/>
                  <a:t>Linear regression with 1 variable</a:t>
                </a:r>
              </a:p>
              <a:p>
                <a:pPr algn="ctr"/>
                <a:endParaRPr lang="en-SE" dirty="0"/>
              </a:p>
              <a:p>
                <a:pPr algn="ctr"/>
                <a14:m>
                  <m:oMathPara xmlns:m="http://schemas.openxmlformats.org/officeDocument/2006/math">
                    <m:oMathParaPr>
                      <m:jc m:val="centerGroup"/>
                    </m:oMathParaPr>
                    <m:oMath xmlns:m="http://schemas.openxmlformats.org/officeDocument/2006/math">
                      <m:r>
                        <m:rPr>
                          <m:sty m:val="p"/>
                        </m:rPr>
                        <a:rPr lang="sv-SE" b="0" i="0" smtClean="0">
                          <a:latin typeface="Cambria Math" panose="02040503050406030204" pitchFamily="18" charset="0"/>
                        </a:rPr>
                        <m:t>f</m:t>
                      </m:r>
                      <m:d>
                        <m:dPr>
                          <m:ctrlPr>
                            <a:rPr lang="sv-SE" b="0" i="1" smtClean="0">
                              <a:latin typeface="Cambria Math" panose="02040503050406030204" pitchFamily="18" charset="0"/>
                            </a:rPr>
                          </m:ctrlPr>
                        </m:dPr>
                        <m:e>
                          <m:r>
                            <m:rPr>
                              <m:sty m:val="p"/>
                            </m:rPr>
                            <a:rPr lang="sv-SE" b="0" i="0" smtClean="0">
                              <a:latin typeface="Cambria Math" panose="02040503050406030204" pitchFamily="18" charset="0"/>
                            </a:rPr>
                            <m:t>x</m:t>
                          </m:r>
                        </m:e>
                      </m:d>
                      <m:r>
                        <a:rPr lang="sv-SE" b="0" i="0" smtClean="0">
                          <a:latin typeface="Cambria Math" panose="02040503050406030204" pitchFamily="18" charset="0"/>
                        </a:rPr>
                        <m:t>= 100+50</m:t>
                      </m:r>
                      <m:r>
                        <m:rPr>
                          <m:sty m:val="p"/>
                        </m:rPr>
                        <a:rPr lang="sv-SE" b="0" i="0" smtClean="0">
                          <a:latin typeface="Cambria Math" panose="02040503050406030204" pitchFamily="18" charset="0"/>
                        </a:rPr>
                        <m:t>x</m:t>
                      </m:r>
                    </m:oMath>
                  </m:oMathPara>
                </a14:m>
                <a:endParaRPr lang="en-SE" dirty="0"/>
              </a:p>
            </p:txBody>
          </p:sp>
        </mc:Choice>
        <mc:Fallback xmlns="">
          <p:sp>
            <p:nvSpPr>
              <p:cNvPr id="4" name="TextBox 3">
                <a:extLst>
                  <a:ext uri="{FF2B5EF4-FFF2-40B4-BE49-F238E27FC236}">
                    <a16:creationId xmlns:a16="http://schemas.microsoft.com/office/drawing/2014/main" id="{AB1C99E9-82D9-24A9-DE50-6B1ACC920FBA}"/>
                  </a:ext>
                </a:extLst>
              </p:cNvPr>
              <p:cNvSpPr txBox="1">
                <a:spLocks noRot="1" noChangeAspect="1" noMove="1" noResize="1" noEditPoints="1" noAdjustHandles="1" noChangeArrowheads="1" noChangeShapeType="1" noTextEdit="1"/>
              </p:cNvSpPr>
              <p:nvPr/>
            </p:nvSpPr>
            <p:spPr>
              <a:xfrm>
                <a:off x="713705" y="5397126"/>
                <a:ext cx="4110807" cy="923330"/>
              </a:xfrm>
              <a:prstGeom prst="rect">
                <a:avLst/>
              </a:prstGeom>
              <a:blipFill>
                <a:blip r:embed="rId3"/>
                <a:stretch>
                  <a:fillRect t="-2703" b="-5405"/>
                </a:stretch>
              </a:blipFill>
            </p:spPr>
            <p:txBody>
              <a:bodyPr/>
              <a:lstStyle/>
              <a:p>
                <a:r>
                  <a:rPr lang="en-SE">
                    <a:noFill/>
                  </a:rPr>
                  <a:t> </a:t>
                </a:r>
              </a:p>
            </p:txBody>
          </p:sp>
        </mc:Fallback>
      </mc:AlternateContent>
      <p:pic>
        <p:nvPicPr>
          <p:cNvPr id="2054" name="Picture 6" descr="Understanding Deep Convolutional Neural Networks">
            <a:extLst>
              <a:ext uri="{FF2B5EF4-FFF2-40B4-BE49-F238E27FC236}">
                <a16:creationId xmlns:a16="http://schemas.microsoft.com/office/drawing/2014/main" id="{06D7C7E2-D75B-B610-980E-610B7F2663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4080" y="3076319"/>
            <a:ext cx="5730239" cy="22107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9437F4-05EF-933B-50A4-553906B4BAA3}"/>
                  </a:ext>
                </a:extLst>
              </p:cNvPr>
              <p:cNvSpPr txBox="1"/>
              <p:nvPr/>
            </p:nvSpPr>
            <p:spPr>
              <a:xfrm>
                <a:off x="7265748" y="5397126"/>
                <a:ext cx="3413760" cy="923330"/>
              </a:xfrm>
              <a:prstGeom prst="rect">
                <a:avLst/>
              </a:prstGeom>
              <a:noFill/>
            </p:spPr>
            <p:txBody>
              <a:bodyPr wrap="square" rtlCol="0">
                <a:spAutoFit/>
              </a:bodyPr>
              <a:lstStyle/>
              <a:p>
                <a:pPr algn="ctr"/>
                <a:r>
                  <a:rPr lang="en-SE" dirty="0"/>
                  <a:t>Deep network</a:t>
                </a:r>
              </a:p>
              <a:p>
                <a:pPr algn="ctr"/>
                <a:endParaRPr lang="en-SE" dirty="0"/>
              </a:p>
              <a:p>
                <a:pPr algn="ctr"/>
                <a:r>
                  <a:rPr lang="en-SE" dirty="0"/>
                  <a:t> </a:t>
                </a:r>
                <a14:m>
                  <m:oMath xmlns:m="http://schemas.openxmlformats.org/officeDocument/2006/math">
                    <m:sSub>
                      <m:sSubPr>
                        <m:ctrlPr>
                          <a:rPr lang="en-SE" i="1" smtClean="0">
                            <a:latin typeface="Cambria Math" panose="02040503050406030204" pitchFamily="18" charset="0"/>
                          </a:rPr>
                        </m:ctrlPr>
                      </m:sSubPr>
                      <m:e>
                        <m:r>
                          <a:rPr lang="sv-SE" b="0" i="1" smtClean="0">
                            <a:latin typeface="Cambria Math" panose="02040503050406030204" pitchFamily="18" charset="0"/>
                          </a:rPr>
                          <m:t>𝑓</m:t>
                        </m:r>
                      </m:e>
                      <m:sub>
                        <m:r>
                          <a:rPr lang="sv-SE" b="0" i="1" smtClean="0">
                            <a:latin typeface="Cambria Math" panose="02040503050406030204" pitchFamily="18" charset="0"/>
                          </a:rPr>
                          <m:t>0</m:t>
                        </m:r>
                      </m:sub>
                    </m:sSub>
                    <m:r>
                      <a:rPr lang="sv-SE" b="0" i="1" smtClean="0">
                        <a:latin typeface="Cambria Math" panose="02040503050406030204" pitchFamily="18" charset="0"/>
                      </a:rPr>
                      <m:t>(</m:t>
                    </m:r>
                    <m:sSub>
                      <m:sSubPr>
                        <m:ctrlPr>
                          <a:rPr lang="en-SE" i="1">
                            <a:latin typeface="Cambria Math" panose="02040503050406030204" pitchFamily="18" charset="0"/>
                          </a:rPr>
                        </m:ctrlPr>
                      </m:sSubPr>
                      <m:e>
                        <m:r>
                          <a:rPr lang="sv-SE" i="1">
                            <a:latin typeface="Cambria Math" panose="02040503050406030204" pitchFamily="18" charset="0"/>
                          </a:rPr>
                          <m:t>𝑓</m:t>
                        </m:r>
                      </m:e>
                      <m:sub>
                        <m:r>
                          <a:rPr lang="sv-SE" b="0" i="1" smtClean="0">
                            <a:latin typeface="Cambria Math" panose="02040503050406030204" pitchFamily="18" charset="0"/>
                          </a:rPr>
                          <m:t>1</m:t>
                        </m:r>
                      </m:sub>
                    </m:sSub>
                  </m:oMath>
                </a14:m>
                <a:r>
                  <a:rPr lang="en-SE" dirty="0"/>
                  <a:t>(</a:t>
                </a:r>
                <a14:m>
                  <m:oMath xmlns:m="http://schemas.openxmlformats.org/officeDocument/2006/math">
                    <m:sSub>
                      <m:sSubPr>
                        <m:ctrlPr>
                          <a:rPr lang="en-SE" i="1">
                            <a:latin typeface="Cambria Math" panose="02040503050406030204" pitchFamily="18" charset="0"/>
                          </a:rPr>
                        </m:ctrlPr>
                      </m:sSubPr>
                      <m:e>
                        <m:r>
                          <a:rPr lang="sv-SE" i="1">
                            <a:latin typeface="Cambria Math" panose="02040503050406030204" pitchFamily="18" charset="0"/>
                          </a:rPr>
                          <m:t>𝑓</m:t>
                        </m:r>
                      </m:e>
                      <m:sub>
                        <m:r>
                          <a:rPr lang="sv-SE" b="0" i="1" smtClean="0">
                            <a:latin typeface="Cambria Math" panose="02040503050406030204" pitchFamily="18" charset="0"/>
                          </a:rPr>
                          <m:t>2</m:t>
                        </m:r>
                      </m:sub>
                    </m:sSub>
                  </m:oMath>
                </a14:m>
                <a:r>
                  <a:rPr lang="en-SE" dirty="0"/>
                  <a:t>….</a:t>
                </a:r>
              </a:p>
            </p:txBody>
          </p:sp>
        </mc:Choice>
        <mc:Fallback xmlns="">
          <p:sp>
            <p:nvSpPr>
              <p:cNvPr id="5" name="TextBox 4">
                <a:extLst>
                  <a:ext uri="{FF2B5EF4-FFF2-40B4-BE49-F238E27FC236}">
                    <a16:creationId xmlns:a16="http://schemas.microsoft.com/office/drawing/2014/main" id="{329437F4-05EF-933B-50A4-553906B4BAA3}"/>
                  </a:ext>
                </a:extLst>
              </p:cNvPr>
              <p:cNvSpPr txBox="1">
                <a:spLocks noRot="1" noChangeAspect="1" noMove="1" noResize="1" noEditPoints="1" noAdjustHandles="1" noChangeArrowheads="1" noChangeShapeType="1" noTextEdit="1"/>
              </p:cNvSpPr>
              <p:nvPr/>
            </p:nvSpPr>
            <p:spPr>
              <a:xfrm>
                <a:off x="7265748" y="5397126"/>
                <a:ext cx="3413760" cy="923330"/>
              </a:xfrm>
              <a:prstGeom prst="rect">
                <a:avLst/>
              </a:prstGeom>
              <a:blipFill>
                <a:blip r:embed="rId5"/>
                <a:stretch>
                  <a:fillRect t="-2703" b="-9459"/>
                </a:stretch>
              </a:blipFill>
            </p:spPr>
            <p:txBody>
              <a:bodyPr/>
              <a:lstStyle/>
              <a:p>
                <a:r>
                  <a:rPr lang="en-SE">
                    <a:noFill/>
                  </a:rPr>
                  <a:t> </a:t>
                </a:r>
              </a:p>
            </p:txBody>
          </p:sp>
        </mc:Fallback>
      </mc:AlternateContent>
      <p:sp>
        <p:nvSpPr>
          <p:cNvPr id="6" name="Rectangle 5">
            <a:extLst>
              <a:ext uri="{FF2B5EF4-FFF2-40B4-BE49-F238E27FC236}">
                <a16:creationId xmlns:a16="http://schemas.microsoft.com/office/drawing/2014/main" id="{36DF05E0-1AE8-3AEA-72C3-509FF6E56387}"/>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Tree>
    <p:extLst>
      <p:ext uri="{BB962C8B-B14F-4D97-AF65-F5344CB8AC3E}">
        <p14:creationId xmlns:p14="http://schemas.microsoft.com/office/powerpoint/2010/main" val="1185737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5FEA-159B-07CE-D66B-A80BF373A710}"/>
              </a:ext>
            </a:extLst>
          </p:cNvPr>
          <p:cNvSpPr>
            <a:spLocks noGrp="1"/>
          </p:cNvSpPr>
          <p:nvPr>
            <p:ph type="title"/>
          </p:nvPr>
        </p:nvSpPr>
        <p:spPr/>
        <p:txBody>
          <a:bodyPr/>
          <a:lstStyle/>
          <a:p>
            <a:r>
              <a:rPr lang="en-GB" dirty="0"/>
              <a:t>SHAP</a:t>
            </a:r>
            <a:endParaRPr lang="en-SE" dirty="0"/>
          </a:p>
        </p:txBody>
      </p:sp>
      <p:sp>
        <p:nvSpPr>
          <p:cNvPr id="4" name="Rectangle 3">
            <a:extLst>
              <a:ext uri="{FF2B5EF4-FFF2-40B4-BE49-F238E27FC236}">
                <a16:creationId xmlns:a16="http://schemas.microsoft.com/office/drawing/2014/main" id="{F7A95626-51F7-632A-0994-0192C6057E25}"/>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SHAP</a:t>
            </a:r>
          </a:p>
        </p:txBody>
      </p:sp>
      <p:sp>
        <p:nvSpPr>
          <p:cNvPr id="5" name="Rectangle: Rounded Corners 4">
            <a:extLst>
              <a:ext uri="{FF2B5EF4-FFF2-40B4-BE49-F238E27FC236}">
                <a16:creationId xmlns:a16="http://schemas.microsoft.com/office/drawing/2014/main" id="{092886E4-4144-A7E3-70A7-8DEA7D50F0BA}"/>
              </a:ext>
            </a:extLst>
          </p:cNvPr>
          <p:cNvSpPr/>
          <p:nvPr/>
        </p:nvSpPr>
        <p:spPr>
          <a:xfrm>
            <a:off x="1985036" y="1564260"/>
            <a:ext cx="2879969" cy="436293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 name="TextBox 5">
            <a:extLst>
              <a:ext uri="{FF2B5EF4-FFF2-40B4-BE49-F238E27FC236}">
                <a16:creationId xmlns:a16="http://schemas.microsoft.com/office/drawing/2014/main" id="{B1C58E8C-0FBD-A5C5-7114-F06B699E4E85}"/>
              </a:ext>
            </a:extLst>
          </p:cNvPr>
          <p:cNvSpPr txBox="1"/>
          <p:nvPr/>
        </p:nvSpPr>
        <p:spPr>
          <a:xfrm>
            <a:off x="2586819" y="1675127"/>
            <a:ext cx="2117969" cy="369332"/>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Shapley values</a:t>
            </a:r>
            <a:endParaRPr lang="en-SE" dirty="0">
              <a:latin typeface="Roboto" panose="02000000000000000000" pitchFamily="2" charset="0"/>
              <a:ea typeface="Roboto" panose="02000000000000000000" pitchFamily="2" charset="0"/>
            </a:endParaRPr>
          </a:p>
        </p:txBody>
      </p:sp>
      <p:sp>
        <p:nvSpPr>
          <p:cNvPr id="7" name="Oval 6">
            <a:extLst>
              <a:ext uri="{FF2B5EF4-FFF2-40B4-BE49-F238E27FC236}">
                <a16:creationId xmlns:a16="http://schemas.microsoft.com/office/drawing/2014/main" id="{23850E49-4F77-6B32-50C6-01A75D9E7EB6}"/>
              </a:ext>
            </a:extLst>
          </p:cNvPr>
          <p:cNvSpPr/>
          <p:nvPr/>
        </p:nvSpPr>
        <p:spPr>
          <a:xfrm>
            <a:off x="2553606" y="2746337"/>
            <a:ext cx="250093" cy="24227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 name="Oval 7">
            <a:extLst>
              <a:ext uri="{FF2B5EF4-FFF2-40B4-BE49-F238E27FC236}">
                <a16:creationId xmlns:a16="http://schemas.microsoft.com/office/drawing/2014/main" id="{2AC03BB4-C534-2573-DD31-127F7860360C}"/>
              </a:ext>
            </a:extLst>
          </p:cNvPr>
          <p:cNvSpPr/>
          <p:nvPr/>
        </p:nvSpPr>
        <p:spPr>
          <a:xfrm>
            <a:off x="2836913" y="2496245"/>
            <a:ext cx="250093" cy="24227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9" name="Oval 8">
            <a:extLst>
              <a:ext uri="{FF2B5EF4-FFF2-40B4-BE49-F238E27FC236}">
                <a16:creationId xmlns:a16="http://schemas.microsoft.com/office/drawing/2014/main" id="{FA6E0356-1BC0-E048-CE7C-F910B7948EFA}"/>
              </a:ext>
            </a:extLst>
          </p:cNvPr>
          <p:cNvSpPr/>
          <p:nvPr/>
        </p:nvSpPr>
        <p:spPr>
          <a:xfrm>
            <a:off x="3520759" y="2632538"/>
            <a:ext cx="250093" cy="24227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0" name="Oval 9">
            <a:extLst>
              <a:ext uri="{FF2B5EF4-FFF2-40B4-BE49-F238E27FC236}">
                <a16:creationId xmlns:a16="http://schemas.microsoft.com/office/drawing/2014/main" id="{F36898C3-2211-0FF3-3D1D-7B622A6BA1C7}"/>
              </a:ext>
            </a:extLst>
          </p:cNvPr>
          <p:cNvSpPr/>
          <p:nvPr/>
        </p:nvSpPr>
        <p:spPr>
          <a:xfrm>
            <a:off x="3159296" y="2355568"/>
            <a:ext cx="250093" cy="24227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Oval 10">
            <a:extLst>
              <a:ext uri="{FF2B5EF4-FFF2-40B4-BE49-F238E27FC236}">
                <a16:creationId xmlns:a16="http://schemas.microsoft.com/office/drawing/2014/main" id="{0BBCD22D-0AFA-68F7-FDE2-BA5C063F5EB3}"/>
              </a:ext>
            </a:extLst>
          </p:cNvPr>
          <p:cNvSpPr/>
          <p:nvPr/>
        </p:nvSpPr>
        <p:spPr>
          <a:xfrm>
            <a:off x="3129992" y="2738522"/>
            <a:ext cx="250093" cy="24227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2" name="Oval 11">
            <a:extLst>
              <a:ext uri="{FF2B5EF4-FFF2-40B4-BE49-F238E27FC236}">
                <a16:creationId xmlns:a16="http://schemas.microsoft.com/office/drawing/2014/main" id="{64AA9BA2-BF27-B331-B5B3-3EA1FB91693B}"/>
              </a:ext>
            </a:extLst>
          </p:cNvPr>
          <p:cNvSpPr/>
          <p:nvPr/>
        </p:nvSpPr>
        <p:spPr>
          <a:xfrm>
            <a:off x="3645806" y="2325785"/>
            <a:ext cx="250093" cy="24227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3" name="Oval 12">
            <a:extLst>
              <a:ext uri="{FF2B5EF4-FFF2-40B4-BE49-F238E27FC236}">
                <a16:creationId xmlns:a16="http://schemas.microsoft.com/office/drawing/2014/main" id="{4734A56C-CC9E-195C-B588-4F0F417D9FCB}"/>
              </a:ext>
            </a:extLst>
          </p:cNvPr>
          <p:cNvSpPr/>
          <p:nvPr/>
        </p:nvSpPr>
        <p:spPr>
          <a:xfrm>
            <a:off x="3520759" y="2980799"/>
            <a:ext cx="250093" cy="24227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4" name="Oval 13">
            <a:extLst>
              <a:ext uri="{FF2B5EF4-FFF2-40B4-BE49-F238E27FC236}">
                <a16:creationId xmlns:a16="http://schemas.microsoft.com/office/drawing/2014/main" id="{94D27AD3-FE0F-087D-AA6E-DB92D3DF4C31}"/>
              </a:ext>
            </a:extLst>
          </p:cNvPr>
          <p:cNvSpPr/>
          <p:nvPr/>
        </p:nvSpPr>
        <p:spPr>
          <a:xfrm>
            <a:off x="3911526" y="2728752"/>
            <a:ext cx="250093" cy="24227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5" name="TextBox 14">
            <a:extLst>
              <a:ext uri="{FF2B5EF4-FFF2-40B4-BE49-F238E27FC236}">
                <a16:creationId xmlns:a16="http://schemas.microsoft.com/office/drawing/2014/main" id="{7E1FCF7E-6AAD-110F-3D34-F73A0898B6A3}"/>
              </a:ext>
            </a:extLst>
          </p:cNvPr>
          <p:cNvSpPr txBox="1"/>
          <p:nvPr/>
        </p:nvSpPr>
        <p:spPr>
          <a:xfrm>
            <a:off x="2037789" y="2158466"/>
            <a:ext cx="1031633" cy="369332"/>
          </a:xfrm>
          <a:prstGeom prst="rect">
            <a:avLst/>
          </a:prstGeom>
          <a:noFill/>
        </p:spPr>
        <p:txBody>
          <a:bodyPr wrap="square" rtlCol="0">
            <a:spAutoFit/>
          </a:bodyPr>
          <a:lstStyle/>
          <a:p>
            <a:r>
              <a:rPr lang="en-GB" dirty="0"/>
              <a:t>workers</a:t>
            </a:r>
            <a:endParaRPr lang="en-SE" dirty="0"/>
          </a:p>
        </p:txBody>
      </p:sp>
      <p:sp>
        <p:nvSpPr>
          <p:cNvPr id="16" name="TextBox 15">
            <a:extLst>
              <a:ext uri="{FF2B5EF4-FFF2-40B4-BE49-F238E27FC236}">
                <a16:creationId xmlns:a16="http://schemas.microsoft.com/office/drawing/2014/main" id="{64B61D47-0801-221C-390B-B23789CB9C5D}"/>
              </a:ext>
            </a:extLst>
          </p:cNvPr>
          <p:cNvSpPr txBox="1"/>
          <p:nvPr/>
        </p:nvSpPr>
        <p:spPr>
          <a:xfrm>
            <a:off x="2984425" y="3990434"/>
            <a:ext cx="1002327" cy="369332"/>
          </a:xfrm>
          <a:prstGeom prst="rect">
            <a:avLst/>
          </a:prstGeom>
          <a:solidFill>
            <a:schemeClr val="tx2">
              <a:lumMod val="40000"/>
              <a:lumOff val="60000"/>
            </a:schemeClr>
          </a:solidFill>
        </p:spPr>
        <p:txBody>
          <a:bodyPr wrap="square" rtlCol="0">
            <a:spAutoFit/>
          </a:bodyPr>
          <a:lstStyle/>
          <a:p>
            <a:pPr algn="ctr"/>
            <a:r>
              <a:rPr lang="en-GB" dirty="0"/>
              <a:t>product</a:t>
            </a:r>
            <a:endParaRPr lang="en-SE" dirty="0"/>
          </a:p>
        </p:txBody>
      </p:sp>
      <p:cxnSp>
        <p:nvCxnSpPr>
          <p:cNvPr id="17" name="Straight Arrow Connector 16">
            <a:extLst>
              <a:ext uri="{FF2B5EF4-FFF2-40B4-BE49-F238E27FC236}">
                <a16:creationId xmlns:a16="http://schemas.microsoft.com/office/drawing/2014/main" id="{95662A3C-88E5-A6DB-9326-6869451D9478}"/>
              </a:ext>
            </a:extLst>
          </p:cNvPr>
          <p:cNvCxnSpPr/>
          <p:nvPr/>
        </p:nvCxnSpPr>
        <p:spPr>
          <a:xfrm>
            <a:off x="3512941" y="3454106"/>
            <a:ext cx="0" cy="336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A1D0E348-E2E3-8E30-3D82-0F6F72A12596}"/>
              </a:ext>
            </a:extLst>
          </p:cNvPr>
          <p:cNvSpPr txBox="1"/>
          <p:nvPr/>
        </p:nvSpPr>
        <p:spPr>
          <a:xfrm>
            <a:off x="2145251" y="4473773"/>
            <a:ext cx="2879969" cy="1200329"/>
          </a:xfrm>
          <a:prstGeom prst="rect">
            <a:avLst/>
          </a:prstGeom>
          <a:noFill/>
        </p:spPr>
        <p:txBody>
          <a:bodyPr wrap="square" rtlCol="0">
            <a:spAutoFit/>
          </a:bodyPr>
          <a:lstStyle/>
          <a:p>
            <a:r>
              <a:rPr lang="en-GB" dirty="0"/>
              <a:t>If we want to pay the workers according to their contribution, how do we decide each workers pay?</a:t>
            </a:r>
            <a:endParaRPr lang="en-SE" dirty="0"/>
          </a:p>
        </p:txBody>
      </p:sp>
      <p:cxnSp>
        <p:nvCxnSpPr>
          <p:cNvPr id="19" name="Straight Arrow Connector 18">
            <a:extLst>
              <a:ext uri="{FF2B5EF4-FFF2-40B4-BE49-F238E27FC236}">
                <a16:creationId xmlns:a16="http://schemas.microsoft.com/office/drawing/2014/main" id="{EA6F9523-3797-D21F-63DC-1BD8DEE80DE4}"/>
              </a:ext>
            </a:extLst>
          </p:cNvPr>
          <p:cNvCxnSpPr>
            <a:cxnSpLocks/>
          </p:cNvCxnSpPr>
          <p:nvPr/>
        </p:nvCxnSpPr>
        <p:spPr>
          <a:xfrm>
            <a:off x="5133658" y="3714467"/>
            <a:ext cx="16690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Rounded Corners 19">
            <a:extLst>
              <a:ext uri="{FF2B5EF4-FFF2-40B4-BE49-F238E27FC236}">
                <a16:creationId xmlns:a16="http://schemas.microsoft.com/office/drawing/2014/main" id="{3CFDC60E-EFF2-EB9F-8603-01A910535963}"/>
              </a:ext>
            </a:extLst>
          </p:cNvPr>
          <p:cNvSpPr/>
          <p:nvPr/>
        </p:nvSpPr>
        <p:spPr>
          <a:xfrm>
            <a:off x="7099300" y="1532997"/>
            <a:ext cx="2879969" cy="436293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solidFill>
                <a:schemeClr val="tx1"/>
              </a:solidFill>
            </a:endParaRPr>
          </a:p>
        </p:txBody>
      </p:sp>
      <p:sp>
        <p:nvSpPr>
          <p:cNvPr id="21" name="TextBox 20">
            <a:extLst>
              <a:ext uri="{FF2B5EF4-FFF2-40B4-BE49-F238E27FC236}">
                <a16:creationId xmlns:a16="http://schemas.microsoft.com/office/drawing/2014/main" id="{5655FD0D-5A2A-D414-B791-9964DB8BA100}"/>
              </a:ext>
            </a:extLst>
          </p:cNvPr>
          <p:cNvSpPr txBox="1"/>
          <p:nvPr/>
        </p:nvSpPr>
        <p:spPr>
          <a:xfrm>
            <a:off x="7786076" y="1541264"/>
            <a:ext cx="1506416" cy="369332"/>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SHAP values</a:t>
            </a:r>
            <a:endParaRPr lang="en-SE" dirty="0">
              <a:latin typeface="Roboto" panose="02000000000000000000" pitchFamily="2" charset="0"/>
              <a:ea typeface="Roboto" panose="02000000000000000000" pitchFamily="2" charset="0"/>
            </a:endParaRPr>
          </a:p>
        </p:txBody>
      </p:sp>
      <p:pic>
        <p:nvPicPr>
          <p:cNvPr id="22" name="Picture 21">
            <a:extLst>
              <a:ext uri="{FF2B5EF4-FFF2-40B4-BE49-F238E27FC236}">
                <a16:creationId xmlns:a16="http://schemas.microsoft.com/office/drawing/2014/main" id="{2587E29A-4C65-7633-C045-30694D5EE5E4}"/>
              </a:ext>
            </a:extLst>
          </p:cNvPr>
          <p:cNvPicPr>
            <a:picLocks noChangeAspect="1"/>
          </p:cNvPicPr>
          <p:nvPr/>
        </p:nvPicPr>
        <p:blipFill>
          <a:blip r:embed="rId2"/>
          <a:stretch>
            <a:fillRect/>
          </a:stretch>
        </p:blipFill>
        <p:spPr>
          <a:xfrm>
            <a:off x="6594644" y="6021907"/>
            <a:ext cx="4546566" cy="456177"/>
          </a:xfrm>
          <a:prstGeom prst="rect">
            <a:avLst/>
          </a:prstGeom>
        </p:spPr>
      </p:pic>
      <p:pic>
        <p:nvPicPr>
          <p:cNvPr id="23" name="Picture 2">
            <a:extLst>
              <a:ext uri="{FF2B5EF4-FFF2-40B4-BE49-F238E27FC236}">
                <a16:creationId xmlns:a16="http://schemas.microsoft.com/office/drawing/2014/main" id="{F35D6B2D-A484-B7CC-8920-E6699A516C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39" t="24381" r="81872" b="52307"/>
          <a:stretch/>
        </p:blipFill>
        <p:spPr bwMode="auto">
          <a:xfrm>
            <a:off x="8643728" y="4328504"/>
            <a:ext cx="1415568" cy="124311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E832C9A9-1855-6BDB-C8F1-2D8DA64CB6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81" r="90416" b="52307"/>
          <a:stretch/>
        </p:blipFill>
        <p:spPr bwMode="auto">
          <a:xfrm>
            <a:off x="8204116" y="2126654"/>
            <a:ext cx="1147396" cy="82945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5FA455E-2FAA-9078-CA21-9A7EC6706B48}"/>
              </a:ext>
            </a:extLst>
          </p:cNvPr>
          <p:cNvSpPr txBox="1"/>
          <p:nvPr/>
        </p:nvSpPr>
        <p:spPr>
          <a:xfrm>
            <a:off x="7358103" y="2381917"/>
            <a:ext cx="1000370" cy="369332"/>
          </a:xfrm>
          <a:prstGeom prst="rect">
            <a:avLst/>
          </a:prstGeom>
          <a:noFill/>
        </p:spPr>
        <p:txBody>
          <a:bodyPr wrap="square" rtlCol="0">
            <a:spAutoFit/>
          </a:bodyPr>
          <a:lstStyle/>
          <a:p>
            <a:r>
              <a:rPr lang="en-GB" dirty="0"/>
              <a:t>features</a:t>
            </a:r>
            <a:endParaRPr lang="en-SE" dirty="0"/>
          </a:p>
        </p:txBody>
      </p:sp>
      <p:sp>
        <p:nvSpPr>
          <p:cNvPr id="26" name="TextBox 25">
            <a:extLst>
              <a:ext uri="{FF2B5EF4-FFF2-40B4-BE49-F238E27FC236}">
                <a16:creationId xmlns:a16="http://schemas.microsoft.com/office/drawing/2014/main" id="{FE280963-D989-1452-D2E6-50E70FF73CEB}"/>
              </a:ext>
            </a:extLst>
          </p:cNvPr>
          <p:cNvSpPr txBox="1"/>
          <p:nvPr/>
        </p:nvSpPr>
        <p:spPr>
          <a:xfrm>
            <a:off x="7257803" y="3506994"/>
            <a:ext cx="1147396" cy="369332"/>
          </a:xfrm>
          <a:prstGeom prst="rect">
            <a:avLst/>
          </a:prstGeom>
          <a:noFill/>
        </p:spPr>
        <p:txBody>
          <a:bodyPr wrap="square" rtlCol="0">
            <a:spAutoFit/>
          </a:bodyPr>
          <a:lstStyle/>
          <a:p>
            <a:r>
              <a:rPr lang="en-GB" dirty="0"/>
              <a:t>prediction</a:t>
            </a:r>
            <a:endParaRPr lang="en-SE" dirty="0"/>
          </a:p>
        </p:txBody>
      </p:sp>
      <p:cxnSp>
        <p:nvCxnSpPr>
          <p:cNvPr id="27" name="Straight Arrow Connector 26">
            <a:extLst>
              <a:ext uri="{FF2B5EF4-FFF2-40B4-BE49-F238E27FC236}">
                <a16:creationId xmlns:a16="http://schemas.microsoft.com/office/drawing/2014/main" id="{6C8B39B7-1A1C-C109-3392-EDC7DDAD5C78}"/>
              </a:ext>
            </a:extLst>
          </p:cNvPr>
          <p:cNvCxnSpPr/>
          <p:nvPr/>
        </p:nvCxnSpPr>
        <p:spPr>
          <a:xfrm>
            <a:off x="8798896" y="3070675"/>
            <a:ext cx="0" cy="336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8DF0795-702A-9C02-1318-7D9D53295DD8}"/>
              </a:ext>
            </a:extLst>
          </p:cNvPr>
          <p:cNvSpPr txBox="1"/>
          <p:nvPr/>
        </p:nvSpPr>
        <p:spPr>
          <a:xfrm>
            <a:off x="8563701" y="3514840"/>
            <a:ext cx="742461" cy="369332"/>
          </a:xfrm>
          <a:prstGeom prst="rect">
            <a:avLst/>
          </a:prstGeom>
          <a:noFill/>
        </p:spPr>
        <p:txBody>
          <a:bodyPr wrap="square" rtlCol="0">
            <a:spAutoFit/>
          </a:bodyPr>
          <a:lstStyle/>
          <a:p>
            <a:r>
              <a:rPr lang="en-GB" dirty="0"/>
              <a:t>“0”</a:t>
            </a:r>
            <a:endParaRPr lang="en-SE" dirty="0"/>
          </a:p>
        </p:txBody>
      </p:sp>
      <p:sp>
        <p:nvSpPr>
          <p:cNvPr id="29" name="TextBox 28">
            <a:extLst>
              <a:ext uri="{FF2B5EF4-FFF2-40B4-BE49-F238E27FC236}">
                <a16:creationId xmlns:a16="http://schemas.microsoft.com/office/drawing/2014/main" id="{19B2FD14-3B95-BDFA-D4E1-75DCDBA08723}"/>
              </a:ext>
            </a:extLst>
          </p:cNvPr>
          <p:cNvSpPr txBox="1"/>
          <p:nvPr/>
        </p:nvSpPr>
        <p:spPr>
          <a:xfrm>
            <a:off x="7167068" y="4435058"/>
            <a:ext cx="2074095" cy="923330"/>
          </a:xfrm>
          <a:prstGeom prst="rect">
            <a:avLst/>
          </a:prstGeom>
          <a:noFill/>
        </p:spPr>
        <p:txBody>
          <a:bodyPr wrap="square" rtlCol="0">
            <a:spAutoFit/>
          </a:bodyPr>
          <a:lstStyle/>
          <a:p>
            <a:r>
              <a:rPr lang="en-GB" dirty="0"/>
              <a:t>How much did each feature contribute to the prediction?</a:t>
            </a:r>
            <a:endParaRPr lang="en-SE" dirty="0"/>
          </a:p>
        </p:txBody>
      </p:sp>
      <p:sp>
        <p:nvSpPr>
          <p:cNvPr id="30" name="TextBox 29">
            <a:extLst>
              <a:ext uri="{FF2B5EF4-FFF2-40B4-BE49-F238E27FC236}">
                <a16:creationId xmlns:a16="http://schemas.microsoft.com/office/drawing/2014/main" id="{295BCA61-767B-0902-772B-FBD3C13AE98D}"/>
              </a:ext>
            </a:extLst>
          </p:cNvPr>
          <p:cNvSpPr txBox="1"/>
          <p:nvPr/>
        </p:nvSpPr>
        <p:spPr>
          <a:xfrm>
            <a:off x="3986752" y="1205899"/>
            <a:ext cx="808893" cy="400110"/>
          </a:xfrm>
          <a:prstGeom prst="rect">
            <a:avLst/>
          </a:prstGeom>
          <a:noFill/>
        </p:spPr>
        <p:txBody>
          <a:bodyPr wrap="square" rtlCol="0">
            <a:spAutoFit/>
          </a:bodyPr>
          <a:lstStyle/>
          <a:p>
            <a:r>
              <a:rPr lang="en-GB" sz="2000" dirty="0"/>
              <a:t>1951</a:t>
            </a:r>
            <a:endParaRPr lang="en-SE" sz="2000" dirty="0"/>
          </a:p>
        </p:txBody>
      </p:sp>
      <p:sp>
        <p:nvSpPr>
          <p:cNvPr id="31" name="TextBox 30">
            <a:extLst>
              <a:ext uri="{FF2B5EF4-FFF2-40B4-BE49-F238E27FC236}">
                <a16:creationId xmlns:a16="http://schemas.microsoft.com/office/drawing/2014/main" id="{3103DB40-127D-002F-80B9-B51186E2AFC9}"/>
              </a:ext>
            </a:extLst>
          </p:cNvPr>
          <p:cNvSpPr txBox="1"/>
          <p:nvPr/>
        </p:nvSpPr>
        <p:spPr>
          <a:xfrm>
            <a:off x="9049571" y="1161035"/>
            <a:ext cx="808893" cy="400110"/>
          </a:xfrm>
          <a:prstGeom prst="rect">
            <a:avLst/>
          </a:prstGeom>
          <a:noFill/>
        </p:spPr>
        <p:txBody>
          <a:bodyPr wrap="square" rtlCol="0">
            <a:spAutoFit/>
          </a:bodyPr>
          <a:lstStyle/>
          <a:p>
            <a:r>
              <a:rPr lang="en-GB" sz="2000" dirty="0"/>
              <a:t>2017</a:t>
            </a:r>
            <a:endParaRPr lang="en-SE" sz="2000" dirty="0"/>
          </a:p>
        </p:txBody>
      </p:sp>
      <p:pic>
        <p:nvPicPr>
          <p:cNvPr id="32" name="Picture 31">
            <a:extLst>
              <a:ext uri="{FF2B5EF4-FFF2-40B4-BE49-F238E27FC236}">
                <a16:creationId xmlns:a16="http://schemas.microsoft.com/office/drawing/2014/main" id="{975EB378-5782-43CC-FB7A-E247D1B353D4}"/>
              </a:ext>
            </a:extLst>
          </p:cNvPr>
          <p:cNvPicPr>
            <a:picLocks noChangeAspect="1"/>
          </p:cNvPicPr>
          <p:nvPr/>
        </p:nvPicPr>
        <p:blipFill>
          <a:blip r:embed="rId4"/>
          <a:stretch>
            <a:fillRect/>
          </a:stretch>
        </p:blipFill>
        <p:spPr>
          <a:xfrm>
            <a:off x="1985036" y="5936451"/>
            <a:ext cx="2879969" cy="736911"/>
          </a:xfrm>
          <a:prstGeom prst="rect">
            <a:avLst/>
          </a:prstGeom>
        </p:spPr>
      </p:pic>
      <p:sp>
        <p:nvSpPr>
          <p:cNvPr id="33" name="TextBox 32">
            <a:extLst>
              <a:ext uri="{FF2B5EF4-FFF2-40B4-BE49-F238E27FC236}">
                <a16:creationId xmlns:a16="http://schemas.microsoft.com/office/drawing/2014/main" id="{F8C2628B-45EB-B4F2-60D2-894B9E3EC314}"/>
              </a:ext>
            </a:extLst>
          </p:cNvPr>
          <p:cNvSpPr txBox="1"/>
          <p:nvPr/>
        </p:nvSpPr>
        <p:spPr>
          <a:xfrm>
            <a:off x="7257804" y="1836751"/>
            <a:ext cx="2721466" cy="307777"/>
          </a:xfrm>
          <a:prstGeom prst="rect">
            <a:avLst/>
          </a:prstGeom>
          <a:noFill/>
        </p:spPr>
        <p:txBody>
          <a:bodyPr wrap="square">
            <a:spAutoFit/>
          </a:bodyPr>
          <a:lstStyle/>
          <a:p>
            <a:r>
              <a:rPr lang="en-US" sz="1400" b="1" i="0" dirty="0" err="1">
                <a:solidFill>
                  <a:srgbClr val="404040"/>
                </a:solidFill>
                <a:effectLst/>
                <a:latin typeface="Lato" panose="020F0502020204030203" pitchFamily="34" charset="0"/>
              </a:rPr>
              <a:t>SH</a:t>
            </a:r>
            <a:r>
              <a:rPr lang="en-US" sz="1400" i="0" dirty="0" err="1">
                <a:solidFill>
                  <a:srgbClr val="404040"/>
                </a:solidFill>
                <a:effectLst/>
                <a:latin typeface="Lato" panose="020F0502020204030203" pitchFamily="34" charset="0"/>
              </a:rPr>
              <a:t>apley</a:t>
            </a:r>
            <a:r>
              <a:rPr lang="en-US" sz="1400" i="0" dirty="0">
                <a:solidFill>
                  <a:srgbClr val="404040"/>
                </a:solidFill>
                <a:effectLst/>
                <a:latin typeface="Lato" panose="020F0502020204030203" pitchFamily="34" charset="0"/>
              </a:rPr>
              <a:t> </a:t>
            </a:r>
            <a:r>
              <a:rPr lang="en-US" sz="1400" b="1" i="0" dirty="0">
                <a:solidFill>
                  <a:srgbClr val="404040"/>
                </a:solidFill>
                <a:effectLst/>
                <a:latin typeface="Lato" panose="020F0502020204030203" pitchFamily="34" charset="0"/>
              </a:rPr>
              <a:t>A</a:t>
            </a:r>
            <a:r>
              <a:rPr lang="en-US" sz="1400" i="0" dirty="0">
                <a:solidFill>
                  <a:srgbClr val="404040"/>
                </a:solidFill>
                <a:effectLst/>
                <a:latin typeface="Lato" panose="020F0502020204030203" pitchFamily="34" charset="0"/>
              </a:rPr>
              <a:t>dditive</a:t>
            </a:r>
            <a:r>
              <a:rPr lang="en-US" sz="1400" b="1" i="0" dirty="0">
                <a:solidFill>
                  <a:srgbClr val="404040"/>
                </a:solidFill>
                <a:effectLst/>
                <a:latin typeface="Lato" panose="020F0502020204030203" pitchFamily="34" charset="0"/>
              </a:rPr>
              <a:t> </a:t>
            </a:r>
            <a:r>
              <a:rPr lang="en-US" sz="1400" i="0" dirty="0" err="1">
                <a:solidFill>
                  <a:srgbClr val="404040"/>
                </a:solidFill>
                <a:effectLst/>
                <a:latin typeface="Lato" panose="020F0502020204030203" pitchFamily="34" charset="0"/>
              </a:rPr>
              <a:t>ex</a:t>
            </a:r>
            <a:r>
              <a:rPr lang="en-US" sz="1400" b="1" i="0" dirty="0" err="1">
                <a:solidFill>
                  <a:srgbClr val="404040"/>
                </a:solidFill>
                <a:effectLst/>
                <a:latin typeface="Lato" panose="020F0502020204030203" pitchFamily="34" charset="0"/>
              </a:rPr>
              <a:t>P</a:t>
            </a:r>
            <a:r>
              <a:rPr lang="en-US" sz="1400" i="0" dirty="0" err="1">
                <a:solidFill>
                  <a:srgbClr val="404040"/>
                </a:solidFill>
                <a:effectLst/>
                <a:latin typeface="Lato" panose="020F0502020204030203" pitchFamily="34" charset="0"/>
              </a:rPr>
              <a:t>lanations</a:t>
            </a:r>
            <a:endParaRPr lang="en-SE" sz="1400" dirty="0"/>
          </a:p>
        </p:txBody>
      </p:sp>
      <p:sp>
        <p:nvSpPr>
          <p:cNvPr id="38" name="TextBox 37">
            <a:extLst>
              <a:ext uri="{FF2B5EF4-FFF2-40B4-BE49-F238E27FC236}">
                <a16:creationId xmlns:a16="http://schemas.microsoft.com/office/drawing/2014/main" id="{7E5663B4-5D70-08FE-C1AB-8C8DEF252C53}"/>
              </a:ext>
            </a:extLst>
          </p:cNvPr>
          <p:cNvSpPr txBox="1"/>
          <p:nvPr/>
        </p:nvSpPr>
        <p:spPr>
          <a:xfrm>
            <a:off x="11353800" y="6446617"/>
            <a:ext cx="6096000" cy="369332"/>
          </a:xfrm>
          <a:prstGeom prst="rect">
            <a:avLst/>
          </a:prstGeom>
          <a:noFill/>
        </p:spPr>
        <p:txBody>
          <a:bodyPr wrap="square">
            <a:spAutoFit/>
          </a:bodyPr>
          <a:lstStyle/>
          <a:p>
            <a:r>
              <a:rPr lang="en-GB" sz="1800" dirty="0">
                <a:solidFill>
                  <a:srgbClr val="FF0000"/>
                </a:solidFill>
              </a:rPr>
              <a:t>*</a:t>
            </a:r>
            <a:endParaRPr lang="en-SE" sz="1800" dirty="0"/>
          </a:p>
        </p:txBody>
      </p:sp>
    </p:spTree>
    <p:extLst>
      <p:ext uri="{BB962C8B-B14F-4D97-AF65-F5344CB8AC3E}">
        <p14:creationId xmlns:p14="http://schemas.microsoft.com/office/powerpoint/2010/main" val="498301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Machine learning on omics data</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
        <p:nvSpPr>
          <p:cNvPr id="9" name="TextBox 8">
            <a:extLst>
              <a:ext uri="{FF2B5EF4-FFF2-40B4-BE49-F238E27FC236}">
                <a16:creationId xmlns:a16="http://schemas.microsoft.com/office/drawing/2014/main" id="{21F3702D-08A0-803B-909E-7E55BA632806}"/>
              </a:ext>
            </a:extLst>
          </p:cNvPr>
          <p:cNvSpPr txBox="1"/>
          <p:nvPr/>
        </p:nvSpPr>
        <p:spPr>
          <a:xfrm>
            <a:off x="921475" y="1403891"/>
            <a:ext cx="9750669" cy="369332"/>
          </a:xfrm>
          <a:prstGeom prst="rect">
            <a:avLst/>
          </a:prstGeom>
          <a:noFill/>
        </p:spPr>
        <p:txBody>
          <a:bodyPr wrap="square" rtlCol="0">
            <a:spAutoFit/>
          </a:bodyPr>
          <a:lstStyle/>
          <a:p>
            <a:r>
              <a:rPr lang="en-GB" dirty="0"/>
              <a:t>High dimensional data. Suitable for ML methods!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EF76BB-F5C9-1882-087B-35B4FFEAF6C5}"/>
                  </a:ext>
                </a:extLst>
              </p:cNvPr>
              <p:cNvSpPr txBox="1"/>
              <p:nvPr/>
            </p:nvSpPr>
            <p:spPr>
              <a:xfrm>
                <a:off x="2199526" y="3348728"/>
                <a:ext cx="2155142" cy="1168718"/>
              </a:xfrm>
              <a:prstGeom prst="rect">
                <a:avLst/>
              </a:prstGeom>
              <a:noFill/>
            </p:spPr>
            <p:txBody>
              <a:bodyPr wrap="none" lIns="0" tIns="0" rIns="0" bIns="0" rtlCol="0">
                <a:spAutoFit/>
              </a:bodyPr>
              <a:lstStyle/>
              <a:p>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m:t>
                    </m:r>
                  </m:oMath>
                </a14:m>
                <a:r>
                  <a:rPr lang="en-SE" dirty="0"/>
                  <a:t> </a:t>
                </a:r>
                <a14:m>
                  <m:oMath xmlns:m="http://schemas.openxmlformats.org/officeDocument/2006/math">
                    <m:d>
                      <m:dPr>
                        <m:ctrlPr>
                          <a:rPr lang="en-SE" i="1" smtClean="0">
                            <a:latin typeface="Cambria Math" panose="02040503050406030204" pitchFamily="18" charset="0"/>
                          </a:rPr>
                        </m:ctrlPr>
                      </m:dPr>
                      <m:e>
                        <m:m>
                          <m:mPr>
                            <m:mcs>
                              <m:mc>
                                <m:mcPr>
                                  <m:count m:val="3"/>
                                  <m:mcJc m:val="center"/>
                                </m:mcPr>
                              </m:mc>
                            </m:mcs>
                            <m:ctrlPr>
                              <a:rPr lang="en-SE" i="1" smtClean="0">
                                <a:latin typeface="Cambria Math" panose="02040503050406030204" pitchFamily="18" charset="0"/>
                              </a:rPr>
                            </m:ctrlPr>
                          </m:mPr>
                          <m:mr>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0,0</m:t>
                                  </m:r>
                                </m:sub>
                              </m:sSub>
                            </m:e>
                            <m:e>
                              <m:r>
                                <a:rPr lang="en-SE" i="1" smtClean="0">
                                  <a:latin typeface="Cambria Math" panose="02040503050406030204" pitchFamily="18" charset="0"/>
                                </a:rPr>
                                <m:t>⋯</m:t>
                              </m:r>
                            </m:e>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0,</m:t>
                                  </m:r>
                                  <m:r>
                                    <a:rPr lang="en-GB" b="0" i="1" smtClean="0">
                                      <a:latin typeface="Cambria Math" panose="02040503050406030204" pitchFamily="18" charset="0"/>
                                    </a:rPr>
                                    <m:t>𝑛</m:t>
                                  </m:r>
                                </m:sub>
                              </m:sSub>
                            </m:e>
                          </m:mr>
                          <m:mr>
                            <m:e>
                              <m:r>
                                <a:rPr lang="en-SE" i="1" smtClean="0">
                                  <a:latin typeface="Cambria Math" panose="02040503050406030204" pitchFamily="18" charset="0"/>
                                </a:rPr>
                                <m:t>⋮</m:t>
                              </m:r>
                            </m:e>
                            <m:e>
                              <m:r>
                                <a:rPr lang="en-SE" i="1" smtClean="0">
                                  <a:latin typeface="Cambria Math" panose="02040503050406030204" pitchFamily="18" charset="0"/>
                                </a:rPr>
                                <m:t>⋱</m:t>
                              </m:r>
                            </m:e>
                            <m:e>
                              <m:r>
                                <a:rPr lang="en-SE" i="1" smtClean="0">
                                  <a:latin typeface="Cambria Math" panose="02040503050406030204" pitchFamily="18" charset="0"/>
                                </a:rPr>
                                <m:t>⋮</m:t>
                              </m:r>
                            </m:e>
                          </m:mr>
                          <m:mr>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𝑖</m:t>
                                  </m:r>
                                  <m:r>
                                    <a:rPr lang="en-GB" b="0" i="1" smtClean="0">
                                      <a:latin typeface="Cambria Math" panose="02040503050406030204" pitchFamily="18" charset="0"/>
                                    </a:rPr>
                                    <m:t>,0</m:t>
                                  </m:r>
                                </m:sub>
                              </m:sSub>
                            </m:e>
                            <m:e>
                              <m:r>
                                <a:rPr lang="en-SE" i="1" smtClean="0">
                                  <a:latin typeface="Cambria Math" panose="02040503050406030204" pitchFamily="18" charset="0"/>
                                </a:rPr>
                                <m:t>⋯</m:t>
                              </m:r>
                            </m:e>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𝑛</m:t>
                                  </m:r>
                                </m:sub>
                              </m:sSub>
                            </m:e>
                          </m:mr>
                        </m:m>
                      </m:e>
                    </m:d>
                  </m:oMath>
                </a14:m>
                <a:endParaRPr lang="en-GB" dirty="0"/>
              </a:p>
              <a:p>
                <a:endParaRPr lang="en-GB" dirty="0"/>
              </a:p>
            </p:txBody>
          </p:sp>
        </mc:Choice>
        <mc:Fallback xmlns="">
          <p:sp>
            <p:nvSpPr>
              <p:cNvPr id="3" name="TextBox 2">
                <a:extLst>
                  <a:ext uri="{FF2B5EF4-FFF2-40B4-BE49-F238E27FC236}">
                    <a16:creationId xmlns:a16="http://schemas.microsoft.com/office/drawing/2014/main" id="{BFEF76BB-F5C9-1882-087B-35B4FFEAF6C5}"/>
                  </a:ext>
                </a:extLst>
              </p:cNvPr>
              <p:cNvSpPr txBox="1">
                <a:spLocks noRot="1" noChangeAspect="1" noMove="1" noResize="1" noEditPoints="1" noAdjustHandles="1" noChangeArrowheads="1" noChangeShapeType="1" noTextEdit="1"/>
              </p:cNvSpPr>
              <p:nvPr/>
            </p:nvSpPr>
            <p:spPr>
              <a:xfrm>
                <a:off x="2199526" y="3348728"/>
                <a:ext cx="2155142" cy="1168718"/>
              </a:xfrm>
              <a:prstGeom prst="rect">
                <a:avLst/>
              </a:prstGeom>
              <a:blipFill>
                <a:blip r:embed="rId2"/>
                <a:stretch>
                  <a:fillRect l="-283"/>
                </a:stretch>
              </a:blipFill>
            </p:spPr>
            <p:txBody>
              <a:bodyPr/>
              <a:lstStyle/>
              <a:p>
                <a:r>
                  <a:rPr lang="en-SE">
                    <a:noFill/>
                  </a:rPr>
                  <a:t> </a:t>
                </a:r>
              </a:p>
            </p:txBody>
          </p:sp>
        </mc:Fallback>
      </mc:AlternateContent>
      <p:cxnSp>
        <p:nvCxnSpPr>
          <p:cNvPr id="8" name="Straight Arrow Connector 7">
            <a:extLst>
              <a:ext uri="{FF2B5EF4-FFF2-40B4-BE49-F238E27FC236}">
                <a16:creationId xmlns:a16="http://schemas.microsoft.com/office/drawing/2014/main" id="{E8FEDCC1-27E2-58D0-EF73-3CDD02E19009}"/>
              </a:ext>
            </a:extLst>
          </p:cNvPr>
          <p:cNvCxnSpPr>
            <a:cxnSpLocks/>
          </p:cNvCxnSpPr>
          <p:nvPr/>
        </p:nvCxnSpPr>
        <p:spPr>
          <a:xfrm flipV="1">
            <a:off x="4545047" y="3846811"/>
            <a:ext cx="817504" cy="50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E7A1C28-7DAA-EE07-95EB-0E4EEABC3EE7}"/>
              </a:ext>
            </a:extLst>
          </p:cNvPr>
          <p:cNvSpPr txBox="1"/>
          <p:nvPr/>
        </p:nvSpPr>
        <p:spPr>
          <a:xfrm>
            <a:off x="5552931" y="3513774"/>
            <a:ext cx="1086137" cy="646331"/>
          </a:xfrm>
          <a:prstGeom prst="rect">
            <a:avLst/>
          </a:prstGeom>
          <a:solidFill>
            <a:schemeClr val="tx1"/>
          </a:solidFill>
        </p:spPr>
        <p:txBody>
          <a:bodyPr wrap="square" rtlCol="0">
            <a:spAutoFit/>
          </a:bodyPr>
          <a:lstStyle/>
          <a:p>
            <a:pPr algn="ctr"/>
            <a:r>
              <a:rPr lang="en-GB" dirty="0">
                <a:solidFill>
                  <a:schemeClr val="bg1"/>
                </a:solidFill>
              </a:rPr>
              <a:t>Some ML model</a:t>
            </a:r>
          </a:p>
        </p:txBody>
      </p:sp>
      <p:cxnSp>
        <p:nvCxnSpPr>
          <p:cNvPr id="12" name="Straight Arrow Connector 11">
            <a:extLst>
              <a:ext uri="{FF2B5EF4-FFF2-40B4-BE49-F238E27FC236}">
                <a16:creationId xmlns:a16="http://schemas.microsoft.com/office/drawing/2014/main" id="{42AC8E6C-2401-A80A-CCD9-8DDCF2BFAD5D}"/>
              </a:ext>
            </a:extLst>
          </p:cNvPr>
          <p:cNvCxnSpPr>
            <a:cxnSpLocks/>
          </p:cNvCxnSpPr>
          <p:nvPr/>
        </p:nvCxnSpPr>
        <p:spPr>
          <a:xfrm flipV="1">
            <a:off x="6819446" y="3836434"/>
            <a:ext cx="817504" cy="50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56F4F8-6618-4976-7DD6-C090E574A51A}"/>
              </a:ext>
            </a:extLst>
          </p:cNvPr>
          <p:cNvSpPr txBox="1"/>
          <p:nvPr/>
        </p:nvSpPr>
        <p:spPr>
          <a:xfrm>
            <a:off x="11201400" y="6123543"/>
            <a:ext cx="6096000" cy="369332"/>
          </a:xfrm>
          <a:prstGeom prst="rect">
            <a:avLst/>
          </a:prstGeom>
          <a:noFill/>
        </p:spPr>
        <p:txBody>
          <a:bodyPr wrap="square">
            <a:spAutoFit/>
          </a:bodyPr>
          <a:lstStyle/>
          <a:p>
            <a:r>
              <a:rPr lang="en-GB" sz="1800" dirty="0">
                <a:solidFill>
                  <a:srgbClr val="FF0000"/>
                </a:solidFill>
              </a:rPr>
              <a:t>*</a:t>
            </a:r>
            <a:endParaRPr lang="en-SE" sz="1800" dirty="0"/>
          </a:p>
        </p:txBody>
      </p:sp>
      <p:sp>
        <p:nvSpPr>
          <p:cNvPr id="5" name="TextBox 4">
            <a:extLst>
              <a:ext uri="{FF2B5EF4-FFF2-40B4-BE49-F238E27FC236}">
                <a16:creationId xmlns:a16="http://schemas.microsoft.com/office/drawing/2014/main" id="{8D45D2EE-987A-B3B2-5C2A-7FAF1FF18123}"/>
              </a:ext>
            </a:extLst>
          </p:cNvPr>
          <p:cNvSpPr txBox="1"/>
          <p:nvPr/>
        </p:nvSpPr>
        <p:spPr>
          <a:xfrm>
            <a:off x="8084993" y="2861605"/>
            <a:ext cx="1894276" cy="646331"/>
          </a:xfrm>
          <a:prstGeom prst="rect">
            <a:avLst/>
          </a:prstGeom>
          <a:solidFill>
            <a:schemeClr val="bg2"/>
          </a:solidFill>
        </p:spPr>
        <p:txBody>
          <a:bodyPr wrap="square" rtlCol="0">
            <a:spAutoFit/>
          </a:bodyPr>
          <a:lstStyle/>
          <a:p>
            <a:pPr algn="ctr"/>
            <a:r>
              <a:rPr lang="en-GB" dirty="0"/>
              <a:t>Classification of e.g. disease</a:t>
            </a:r>
            <a:endParaRPr lang="en-SE" dirty="0"/>
          </a:p>
        </p:txBody>
      </p:sp>
      <p:sp>
        <p:nvSpPr>
          <p:cNvPr id="6" name="TextBox 5">
            <a:extLst>
              <a:ext uri="{FF2B5EF4-FFF2-40B4-BE49-F238E27FC236}">
                <a16:creationId xmlns:a16="http://schemas.microsoft.com/office/drawing/2014/main" id="{83BAB1ED-1362-E60A-6918-994F7A241501}"/>
              </a:ext>
            </a:extLst>
          </p:cNvPr>
          <p:cNvSpPr txBox="1"/>
          <p:nvPr/>
        </p:nvSpPr>
        <p:spPr>
          <a:xfrm>
            <a:off x="8084993" y="4160105"/>
            <a:ext cx="1894276" cy="646331"/>
          </a:xfrm>
          <a:prstGeom prst="rect">
            <a:avLst/>
          </a:prstGeom>
          <a:solidFill>
            <a:schemeClr val="bg2"/>
          </a:solidFill>
        </p:spPr>
        <p:txBody>
          <a:bodyPr wrap="square" rtlCol="0">
            <a:spAutoFit/>
          </a:bodyPr>
          <a:lstStyle/>
          <a:p>
            <a:pPr algn="ctr"/>
            <a:r>
              <a:rPr lang="en-GB"/>
              <a:t>Regression of disease severity</a:t>
            </a:r>
            <a:endParaRPr lang="en-SE"/>
          </a:p>
        </p:txBody>
      </p:sp>
      <p:sp>
        <p:nvSpPr>
          <p:cNvPr id="10" name="TextBox 9">
            <a:extLst>
              <a:ext uri="{FF2B5EF4-FFF2-40B4-BE49-F238E27FC236}">
                <a16:creationId xmlns:a16="http://schemas.microsoft.com/office/drawing/2014/main" id="{8D4B208D-1C7B-BDA8-0067-9320054CAB2B}"/>
              </a:ext>
            </a:extLst>
          </p:cNvPr>
          <p:cNvSpPr txBox="1"/>
          <p:nvPr/>
        </p:nvSpPr>
        <p:spPr>
          <a:xfrm>
            <a:off x="2759471" y="4405517"/>
            <a:ext cx="1347537" cy="646331"/>
          </a:xfrm>
          <a:prstGeom prst="rect">
            <a:avLst/>
          </a:prstGeom>
          <a:solidFill>
            <a:schemeClr val="bg2"/>
          </a:solidFill>
        </p:spPr>
        <p:txBody>
          <a:bodyPr wrap="square" rtlCol="0">
            <a:spAutoFit/>
          </a:bodyPr>
          <a:lstStyle/>
          <a:p>
            <a:pPr algn="ctr"/>
            <a:r>
              <a:rPr lang="en-GB" dirty="0"/>
              <a:t>Quantified proteins</a:t>
            </a:r>
            <a:endParaRPr lang="en-SE" dirty="0"/>
          </a:p>
        </p:txBody>
      </p:sp>
      <p:cxnSp>
        <p:nvCxnSpPr>
          <p:cNvPr id="7" name="Elbow Connector 6">
            <a:extLst>
              <a:ext uri="{FF2B5EF4-FFF2-40B4-BE49-F238E27FC236}">
                <a16:creationId xmlns:a16="http://schemas.microsoft.com/office/drawing/2014/main" id="{140A1735-2775-A394-F014-6C69917EDD63}"/>
              </a:ext>
            </a:extLst>
          </p:cNvPr>
          <p:cNvCxnSpPr>
            <a:cxnSpLocks/>
          </p:cNvCxnSpPr>
          <p:nvPr/>
        </p:nvCxnSpPr>
        <p:spPr>
          <a:xfrm rot="16200000" flipH="1">
            <a:off x="5875864" y="4516139"/>
            <a:ext cx="757261" cy="45140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51C9C6B9-9302-6F99-76B6-4D56F9120041}"/>
              </a:ext>
            </a:extLst>
          </p:cNvPr>
          <p:cNvSpPr txBox="1"/>
          <p:nvPr/>
        </p:nvSpPr>
        <p:spPr>
          <a:xfrm>
            <a:off x="5952851" y="5323581"/>
            <a:ext cx="1275347" cy="646331"/>
          </a:xfrm>
          <a:prstGeom prst="rect">
            <a:avLst/>
          </a:prstGeom>
          <a:solidFill>
            <a:schemeClr val="bg2"/>
          </a:solidFill>
        </p:spPr>
        <p:txBody>
          <a:bodyPr wrap="square" rtlCol="0">
            <a:spAutoFit/>
          </a:bodyPr>
          <a:lstStyle/>
          <a:p>
            <a:pPr algn="ctr"/>
            <a:r>
              <a:rPr lang="en-SE" dirty="0"/>
              <a:t>Important proteins</a:t>
            </a:r>
          </a:p>
        </p:txBody>
      </p:sp>
      <p:sp>
        <p:nvSpPr>
          <p:cNvPr id="14" name="TextBox 13">
            <a:extLst>
              <a:ext uri="{FF2B5EF4-FFF2-40B4-BE49-F238E27FC236}">
                <a16:creationId xmlns:a16="http://schemas.microsoft.com/office/drawing/2014/main" id="{412AE795-59AE-0238-6994-29978D95AD24}"/>
              </a:ext>
            </a:extLst>
          </p:cNvPr>
          <p:cNvSpPr txBox="1"/>
          <p:nvPr/>
        </p:nvSpPr>
        <p:spPr>
          <a:xfrm>
            <a:off x="4469427" y="4724031"/>
            <a:ext cx="1672801" cy="646331"/>
          </a:xfrm>
          <a:prstGeom prst="rect">
            <a:avLst/>
          </a:prstGeom>
          <a:noFill/>
        </p:spPr>
        <p:txBody>
          <a:bodyPr wrap="square" rtlCol="0">
            <a:spAutoFit/>
          </a:bodyPr>
          <a:lstStyle/>
          <a:p>
            <a:pPr algn="ctr"/>
            <a:r>
              <a:rPr lang="en-SE" dirty="0"/>
              <a:t>Interpret using e.g., SHAP</a:t>
            </a:r>
          </a:p>
        </p:txBody>
      </p:sp>
    </p:spTree>
    <p:extLst>
      <p:ext uri="{BB962C8B-B14F-4D97-AF65-F5344CB8AC3E}">
        <p14:creationId xmlns:p14="http://schemas.microsoft.com/office/powerpoint/2010/main" val="1992050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08ADAC-C9F5-E8E1-2B3F-938928E7DAAD}"/>
              </a:ext>
            </a:extLst>
          </p:cNvPr>
          <p:cNvSpPr txBox="1"/>
          <p:nvPr/>
        </p:nvSpPr>
        <p:spPr>
          <a:xfrm>
            <a:off x="2133967" y="2828835"/>
            <a:ext cx="7924066" cy="1200329"/>
          </a:xfrm>
          <a:prstGeom prst="rect">
            <a:avLst/>
          </a:prstGeom>
          <a:noFill/>
        </p:spPr>
        <p:txBody>
          <a:bodyPr wrap="square">
            <a:spAutoFit/>
          </a:bodyPr>
          <a:lstStyle/>
          <a:p>
            <a:pPr algn="ctr"/>
            <a:r>
              <a:rPr lang="en-GB" sz="3600" dirty="0"/>
              <a:t>Interpreting a biologically informed neural networks</a:t>
            </a:r>
          </a:p>
        </p:txBody>
      </p:sp>
      <p:sp>
        <p:nvSpPr>
          <p:cNvPr id="2" name="Rectangle 1">
            <a:extLst>
              <a:ext uri="{FF2B5EF4-FFF2-40B4-BE49-F238E27FC236}">
                <a16:creationId xmlns:a16="http://schemas.microsoft.com/office/drawing/2014/main" id="{086A2B1A-F0F8-440A-11A7-1341150181D3}"/>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Tree>
    <p:extLst>
      <p:ext uri="{BB962C8B-B14F-4D97-AF65-F5344CB8AC3E}">
        <p14:creationId xmlns:p14="http://schemas.microsoft.com/office/powerpoint/2010/main" val="1606189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90E2-E981-DF2C-C89F-CC29F0B1D46B}"/>
              </a:ext>
            </a:extLst>
          </p:cNvPr>
          <p:cNvSpPr>
            <a:spLocks noGrp="1"/>
          </p:cNvSpPr>
          <p:nvPr>
            <p:ph type="title"/>
          </p:nvPr>
        </p:nvSpPr>
        <p:spPr/>
        <p:txBody>
          <a:bodyPr/>
          <a:lstStyle/>
          <a:p>
            <a:r>
              <a:rPr lang="en-GB" dirty="0"/>
              <a:t>Agenda</a:t>
            </a:r>
            <a:endParaRPr lang="en-SE" dirty="0"/>
          </a:p>
        </p:txBody>
      </p:sp>
      <p:sp>
        <p:nvSpPr>
          <p:cNvPr id="3" name="Content Placeholder 2">
            <a:extLst>
              <a:ext uri="{FF2B5EF4-FFF2-40B4-BE49-F238E27FC236}">
                <a16:creationId xmlns:a16="http://schemas.microsoft.com/office/drawing/2014/main" id="{2A530035-29A3-2FAF-AAAC-9CE4E7779FC9}"/>
              </a:ext>
            </a:extLst>
          </p:cNvPr>
          <p:cNvSpPr>
            <a:spLocks noGrp="1"/>
          </p:cNvSpPr>
          <p:nvPr>
            <p:ph idx="1"/>
          </p:nvPr>
        </p:nvSpPr>
        <p:spPr/>
        <p:txBody>
          <a:bodyPr>
            <a:normAutofit/>
          </a:bodyPr>
          <a:lstStyle/>
          <a:p>
            <a:r>
              <a:rPr lang="en-GB" dirty="0"/>
              <a:t>What is omics</a:t>
            </a:r>
          </a:p>
          <a:p>
            <a:r>
              <a:rPr lang="en-GB" dirty="0"/>
              <a:t>Typical omics data</a:t>
            </a:r>
          </a:p>
          <a:p>
            <a:pPr lvl="1"/>
            <a:r>
              <a:rPr lang="en-GB" dirty="0"/>
              <a:t>Example with proteomics and MS</a:t>
            </a:r>
          </a:p>
          <a:p>
            <a:r>
              <a:rPr lang="en-GB" dirty="0"/>
              <a:t>Typical omics differential expression analysis</a:t>
            </a:r>
          </a:p>
          <a:p>
            <a:r>
              <a:rPr lang="en-GB" dirty="0"/>
              <a:t>ML on omics data</a:t>
            </a:r>
          </a:p>
          <a:p>
            <a:r>
              <a:rPr lang="en-GB" dirty="0"/>
              <a:t>SHAP</a:t>
            </a:r>
          </a:p>
          <a:p>
            <a:r>
              <a:rPr lang="en-GB" dirty="0"/>
              <a:t>Biologically informed neural networks</a:t>
            </a:r>
          </a:p>
        </p:txBody>
      </p:sp>
    </p:spTree>
    <p:extLst>
      <p:ext uri="{BB962C8B-B14F-4D97-AF65-F5344CB8AC3E}">
        <p14:creationId xmlns:p14="http://schemas.microsoft.com/office/powerpoint/2010/main" val="201570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D01A-1840-DD66-7438-E21B0FE0DA6B}"/>
              </a:ext>
            </a:extLst>
          </p:cNvPr>
          <p:cNvSpPr>
            <a:spLocks noGrp="1"/>
          </p:cNvSpPr>
          <p:nvPr>
            <p:ph type="title"/>
          </p:nvPr>
        </p:nvSpPr>
        <p:spPr/>
        <p:txBody>
          <a:bodyPr/>
          <a:lstStyle/>
          <a:p>
            <a:pPr algn="ctr"/>
            <a:r>
              <a:rPr lang="en-GB" dirty="0"/>
              <a:t>(</a:t>
            </a:r>
            <a:r>
              <a:rPr lang="en-GB" dirty="0" err="1"/>
              <a:t>Prote</a:t>
            </a:r>
            <a:r>
              <a:rPr lang="en-GB" dirty="0"/>
              <a:t>)omics context</a:t>
            </a:r>
            <a:endParaRPr lang="en-SE" dirty="0"/>
          </a:p>
        </p:txBody>
      </p:sp>
      <p:pic>
        <p:nvPicPr>
          <p:cNvPr id="2050" name="Picture 2" descr="Neural networks – TikZ.net">
            <a:extLst>
              <a:ext uri="{FF2B5EF4-FFF2-40B4-BE49-F238E27FC236}">
                <a16:creationId xmlns:a16="http://schemas.microsoft.com/office/drawing/2014/main" id="{E6FDE24D-97BF-B096-441D-7001CB679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1197" y="1690688"/>
            <a:ext cx="3642867" cy="25986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3D3243-031D-241F-9DC8-738CBAB3DFD0}"/>
              </a:ext>
            </a:extLst>
          </p:cNvPr>
          <p:cNvSpPr txBox="1"/>
          <p:nvPr/>
        </p:nvSpPr>
        <p:spPr>
          <a:xfrm>
            <a:off x="1597885" y="1798860"/>
            <a:ext cx="1347537" cy="646331"/>
          </a:xfrm>
          <a:prstGeom prst="rect">
            <a:avLst/>
          </a:prstGeom>
          <a:solidFill>
            <a:schemeClr val="bg2"/>
          </a:solidFill>
        </p:spPr>
        <p:txBody>
          <a:bodyPr wrap="square" rtlCol="0">
            <a:spAutoFit/>
          </a:bodyPr>
          <a:lstStyle/>
          <a:p>
            <a:pPr algn="ctr"/>
            <a:r>
              <a:rPr lang="en-GB" dirty="0"/>
              <a:t>Quantified proteins</a:t>
            </a:r>
            <a:endParaRPr lang="en-SE" dirty="0"/>
          </a:p>
        </p:txBody>
      </p:sp>
      <p:sp>
        <p:nvSpPr>
          <p:cNvPr id="5" name="TextBox 4">
            <a:extLst>
              <a:ext uri="{FF2B5EF4-FFF2-40B4-BE49-F238E27FC236}">
                <a16:creationId xmlns:a16="http://schemas.microsoft.com/office/drawing/2014/main" id="{89D96620-E248-436F-B79D-5A66A53ED4DE}"/>
              </a:ext>
            </a:extLst>
          </p:cNvPr>
          <p:cNvSpPr txBox="1"/>
          <p:nvPr/>
        </p:nvSpPr>
        <p:spPr>
          <a:xfrm>
            <a:off x="8622631" y="1994642"/>
            <a:ext cx="1894276" cy="646331"/>
          </a:xfrm>
          <a:prstGeom prst="rect">
            <a:avLst/>
          </a:prstGeom>
          <a:solidFill>
            <a:schemeClr val="bg2"/>
          </a:solidFill>
        </p:spPr>
        <p:txBody>
          <a:bodyPr wrap="square" rtlCol="0">
            <a:spAutoFit/>
          </a:bodyPr>
          <a:lstStyle/>
          <a:p>
            <a:pPr algn="ctr"/>
            <a:r>
              <a:rPr lang="en-GB" dirty="0"/>
              <a:t>Classification of e.g. disease</a:t>
            </a:r>
            <a:endParaRPr lang="en-SE" dirty="0"/>
          </a:p>
        </p:txBody>
      </p:sp>
      <p:cxnSp>
        <p:nvCxnSpPr>
          <p:cNvPr id="7" name="Straight Arrow Connector 6">
            <a:extLst>
              <a:ext uri="{FF2B5EF4-FFF2-40B4-BE49-F238E27FC236}">
                <a16:creationId xmlns:a16="http://schemas.microsoft.com/office/drawing/2014/main" id="{8E96B6B7-B5BA-54F2-C078-ED701351B249}"/>
              </a:ext>
            </a:extLst>
          </p:cNvPr>
          <p:cNvCxnSpPr/>
          <p:nvPr/>
        </p:nvCxnSpPr>
        <p:spPr>
          <a:xfrm>
            <a:off x="3208421" y="3028409"/>
            <a:ext cx="6336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CDC9E99-BA3C-037A-5C07-C51616707CBA}"/>
              </a:ext>
            </a:extLst>
          </p:cNvPr>
          <p:cNvCxnSpPr/>
          <p:nvPr/>
        </p:nvCxnSpPr>
        <p:spPr>
          <a:xfrm>
            <a:off x="7780421" y="3046139"/>
            <a:ext cx="6336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8AE8C61-2708-C877-FB65-97CABBF5EBD4}"/>
              </a:ext>
            </a:extLst>
          </p:cNvPr>
          <p:cNvSpPr txBox="1"/>
          <p:nvPr/>
        </p:nvSpPr>
        <p:spPr>
          <a:xfrm>
            <a:off x="8622631" y="3293142"/>
            <a:ext cx="1894276" cy="646331"/>
          </a:xfrm>
          <a:prstGeom prst="rect">
            <a:avLst/>
          </a:prstGeom>
          <a:solidFill>
            <a:schemeClr val="bg2"/>
          </a:solidFill>
        </p:spPr>
        <p:txBody>
          <a:bodyPr wrap="square" rtlCol="0">
            <a:spAutoFit/>
          </a:bodyPr>
          <a:lstStyle/>
          <a:p>
            <a:pPr algn="ctr"/>
            <a:r>
              <a:rPr lang="en-GB"/>
              <a:t>Regression of disease severity</a:t>
            </a:r>
            <a:endParaRPr lang="en-SE"/>
          </a:p>
        </p:txBody>
      </p:sp>
      <p:sp>
        <p:nvSpPr>
          <p:cNvPr id="11" name="TextBox 10">
            <a:extLst>
              <a:ext uri="{FF2B5EF4-FFF2-40B4-BE49-F238E27FC236}">
                <a16:creationId xmlns:a16="http://schemas.microsoft.com/office/drawing/2014/main" id="{09ED1A6F-487F-98E0-76BF-19451ACFF22A}"/>
              </a:ext>
            </a:extLst>
          </p:cNvPr>
          <p:cNvSpPr txBox="1"/>
          <p:nvPr/>
        </p:nvSpPr>
        <p:spPr>
          <a:xfrm>
            <a:off x="5690263" y="5305811"/>
            <a:ext cx="3032567" cy="369332"/>
          </a:xfrm>
          <a:prstGeom prst="rect">
            <a:avLst/>
          </a:prstGeom>
          <a:noFill/>
        </p:spPr>
        <p:txBody>
          <a:bodyPr wrap="square" rtlCol="0">
            <a:spAutoFit/>
          </a:bodyPr>
          <a:lstStyle/>
          <a:p>
            <a:pPr algn="ctr"/>
            <a:r>
              <a:rPr lang="en-SE"/>
              <a:t>Replacing DE-analysis</a:t>
            </a:r>
          </a:p>
        </p:txBody>
      </p:sp>
      <p:cxnSp>
        <p:nvCxnSpPr>
          <p:cNvPr id="13" name="Elbow Connector 12">
            <a:extLst>
              <a:ext uri="{FF2B5EF4-FFF2-40B4-BE49-F238E27FC236}">
                <a16:creationId xmlns:a16="http://schemas.microsoft.com/office/drawing/2014/main" id="{29D97174-4444-1C93-2B55-BBCD8603250E}"/>
              </a:ext>
            </a:extLst>
          </p:cNvPr>
          <p:cNvCxnSpPr>
            <a:cxnSpLocks/>
          </p:cNvCxnSpPr>
          <p:nvPr/>
        </p:nvCxnSpPr>
        <p:spPr>
          <a:xfrm rot="16200000" flipH="1">
            <a:off x="4013964" y="4338055"/>
            <a:ext cx="757261" cy="45140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8F0E2A7-C42A-CF1B-4E13-6FB5EB63B038}"/>
              </a:ext>
            </a:extLst>
          </p:cNvPr>
          <p:cNvSpPr txBox="1"/>
          <p:nvPr/>
        </p:nvSpPr>
        <p:spPr>
          <a:xfrm>
            <a:off x="3980625" y="5147162"/>
            <a:ext cx="1275347" cy="646331"/>
          </a:xfrm>
          <a:prstGeom prst="rect">
            <a:avLst/>
          </a:prstGeom>
          <a:solidFill>
            <a:schemeClr val="bg2"/>
          </a:solidFill>
        </p:spPr>
        <p:txBody>
          <a:bodyPr wrap="square" rtlCol="0">
            <a:spAutoFit/>
          </a:bodyPr>
          <a:lstStyle/>
          <a:p>
            <a:pPr algn="ctr"/>
            <a:r>
              <a:rPr lang="en-SE"/>
              <a:t>Important proteins</a:t>
            </a:r>
          </a:p>
        </p:txBody>
      </p:sp>
      <p:sp>
        <p:nvSpPr>
          <p:cNvPr id="3" name="TextBox 2">
            <a:extLst>
              <a:ext uri="{FF2B5EF4-FFF2-40B4-BE49-F238E27FC236}">
                <a16:creationId xmlns:a16="http://schemas.microsoft.com/office/drawing/2014/main" id="{59C51A97-EB05-1515-E92B-1DAA90D8A795}"/>
              </a:ext>
            </a:extLst>
          </p:cNvPr>
          <p:cNvSpPr txBox="1"/>
          <p:nvPr/>
        </p:nvSpPr>
        <p:spPr>
          <a:xfrm>
            <a:off x="2411242" y="4366129"/>
            <a:ext cx="1672801" cy="1200329"/>
          </a:xfrm>
          <a:prstGeom prst="rect">
            <a:avLst/>
          </a:prstGeom>
          <a:noFill/>
        </p:spPr>
        <p:txBody>
          <a:bodyPr wrap="square" rtlCol="0">
            <a:spAutoFit/>
          </a:bodyPr>
          <a:lstStyle/>
          <a:p>
            <a:pPr algn="ctr"/>
            <a:r>
              <a:rPr lang="en-SE" dirty="0"/>
              <a:t>DeepExplainer (modified DeepLift with SHAP)</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FABD5E-C813-EB96-CFA8-747AFEE386A4}"/>
                  </a:ext>
                </a:extLst>
              </p:cNvPr>
              <p:cNvSpPr txBox="1"/>
              <p:nvPr/>
            </p:nvSpPr>
            <p:spPr>
              <a:xfrm>
                <a:off x="985101" y="2677309"/>
                <a:ext cx="2155142" cy="1168718"/>
              </a:xfrm>
              <a:prstGeom prst="rect">
                <a:avLst/>
              </a:prstGeom>
              <a:noFill/>
            </p:spPr>
            <p:txBody>
              <a:bodyPr wrap="none" lIns="0" tIns="0" rIns="0" bIns="0" rtlCol="0">
                <a:spAutoFit/>
              </a:bodyPr>
              <a:lstStyle/>
              <a:p>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m:t>
                    </m:r>
                  </m:oMath>
                </a14:m>
                <a:r>
                  <a:rPr lang="en-SE" dirty="0"/>
                  <a:t> </a:t>
                </a:r>
                <a14:m>
                  <m:oMath xmlns:m="http://schemas.openxmlformats.org/officeDocument/2006/math">
                    <m:d>
                      <m:dPr>
                        <m:ctrlPr>
                          <a:rPr lang="en-SE" i="1" smtClean="0">
                            <a:latin typeface="Cambria Math" panose="02040503050406030204" pitchFamily="18" charset="0"/>
                          </a:rPr>
                        </m:ctrlPr>
                      </m:dPr>
                      <m:e>
                        <m:m>
                          <m:mPr>
                            <m:mcs>
                              <m:mc>
                                <m:mcPr>
                                  <m:count m:val="3"/>
                                  <m:mcJc m:val="center"/>
                                </m:mcPr>
                              </m:mc>
                            </m:mcs>
                            <m:ctrlPr>
                              <a:rPr lang="en-SE" i="1" smtClean="0">
                                <a:latin typeface="Cambria Math" panose="02040503050406030204" pitchFamily="18" charset="0"/>
                              </a:rPr>
                            </m:ctrlPr>
                          </m:mPr>
                          <m:mr>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0,0</m:t>
                                  </m:r>
                                </m:sub>
                              </m:sSub>
                            </m:e>
                            <m:e>
                              <m:r>
                                <a:rPr lang="en-SE" i="1" smtClean="0">
                                  <a:latin typeface="Cambria Math" panose="02040503050406030204" pitchFamily="18" charset="0"/>
                                </a:rPr>
                                <m:t>⋯</m:t>
                              </m:r>
                            </m:e>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0,</m:t>
                                  </m:r>
                                  <m:r>
                                    <a:rPr lang="en-GB" b="0" i="1" smtClean="0">
                                      <a:latin typeface="Cambria Math" panose="02040503050406030204" pitchFamily="18" charset="0"/>
                                    </a:rPr>
                                    <m:t>𝑛</m:t>
                                  </m:r>
                                </m:sub>
                              </m:sSub>
                            </m:e>
                          </m:mr>
                          <m:mr>
                            <m:e>
                              <m:r>
                                <a:rPr lang="en-SE" i="1" smtClean="0">
                                  <a:latin typeface="Cambria Math" panose="02040503050406030204" pitchFamily="18" charset="0"/>
                                </a:rPr>
                                <m:t>⋮</m:t>
                              </m:r>
                            </m:e>
                            <m:e>
                              <m:r>
                                <a:rPr lang="en-SE" i="1" smtClean="0">
                                  <a:latin typeface="Cambria Math" panose="02040503050406030204" pitchFamily="18" charset="0"/>
                                </a:rPr>
                                <m:t>⋱</m:t>
                              </m:r>
                            </m:e>
                            <m:e>
                              <m:r>
                                <a:rPr lang="en-SE" i="1" smtClean="0">
                                  <a:latin typeface="Cambria Math" panose="02040503050406030204" pitchFamily="18" charset="0"/>
                                </a:rPr>
                                <m:t>⋮</m:t>
                              </m:r>
                            </m:e>
                          </m:mr>
                          <m:mr>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𝑖</m:t>
                                  </m:r>
                                  <m:r>
                                    <a:rPr lang="en-GB" b="0" i="1" smtClean="0">
                                      <a:latin typeface="Cambria Math" panose="02040503050406030204" pitchFamily="18" charset="0"/>
                                    </a:rPr>
                                    <m:t>,0</m:t>
                                  </m:r>
                                </m:sub>
                              </m:sSub>
                            </m:e>
                            <m:e>
                              <m:r>
                                <a:rPr lang="en-SE" i="1" smtClean="0">
                                  <a:latin typeface="Cambria Math" panose="02040503050406030204" pitchFamily="18" charset="0"/>
                                </a:rPr>
                                <m:t>⋯</m:t>
                              </m:r>
                            </m:e>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𝑛</m:t>
                                  </m:r>
                                </m:sub>
                              </m:sSub>
                            </m:e>
                          </m:mr>
                        </m:m>
                      </m:e>
                    </m:d>
                  </m:oMath>
                </a14:m>
                <a:endParaRPr lang="en-GB" dirty="0"/>
              </a:p>
              <a:p>
                <a:endParaRPr lang="en-GB" dirty="0"/>
              </a:p>
            </p:txBody>
          </p:sp>
        </mc:Choice>
        <mc:Fallback xmlns="">
          <p:sp>
            <p:nvSpPr>
              <p:cNvPr id="6" name="TextBox 5">
                <a:extLst>
                  <a:ext uri="{FF2B5EF4-FFF2-40B4-BE49-F238E27FC236}">
                    <a16:creationId xmlns:a16="http://schemas.microsoft.com/office/drawing/2014/main" id="{2EFABD5E-C813-EB96-CFA8-747AFEE386A4}"/>
                  </a:ext>
                </a:extLst>
              </p:cNvPr>
              <p:cNvSpPr txBox="1">
                <a:spLocks noRot="1" noChangeAspect="1" noMove="1" noResize="1" noEditPoints="1" noAdjustHandles="1" noChangeArrowheads="1" noChangeShapeType="1" noTextEdit="1"/>
              </p:cNvSpPr>
              <p:nvPr/>
            </p:nvSpPr>
            <p:spPr>
              <a:xfrm>
                <a:off x="985101" y="2677309"/>
                <a:ext cx="2155142" cy="1168718"/>
              </a:xfrm>
              <a:prstGeom prst="rect">
                <a:avLst/>
              </a:prstGeom>
              <a:blipFill>
                <a:blip r:embed="rId3"/>
                <a:stretch>
                  <a:fillRect l="-3509"/>
                </a:stretch>
              </a:blipFill>
            </p:spPr>
            <p:txBody>
              <a:bodyPr/>
              <a:lstStyle/>
              <a:p>
                <a:r>
                  <a:rPr lang="en-SE">
                    <a:noFill/>
                  </a:rPr>
                  <a:t> </a:t>
                </a:r>
              </a:p>
            </p:txBody>
          </p:sp>
        </mc:Fallback>
      </mc:AlternateContent>
      <p:sp>
        <p:nvSpPr>
          <p:cNvPr id="9" name="Rectangle 8">
            <a:extLst>
              <a:ext uri="{FF2B5EF4-FFF2-40B4-BE49-F238E27FC236}">
                <a16:creationId xmlns:a16="http://schemas.microsoft.com/office/drawing/2014/main" id="{ECBDFB38-3930-1E07-6191-5148DFF0D5A5}"/>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Tree>
    <p:extLst>
      <p:ext uri="{BB962C8B-B14F-4D97-AF65-F5344CB8AC3E}">
        <p14:creationId xmlns:p14="http://schemas.microsoft.com/office/powerpoint/2010/main" val="1632720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3EC34A8F-AE1E-BDE7-6CD9-6882B3338C08}"/>
              </a:ext>
            </a:extLst>
          </p:cNvPr>
          <p:cNvSpPr/>
          <p:nvPr/>
        </p:nvSpPr>
        <p:spPr>
          <a:xfrm>
            <a:off x="5970953" y="1179575"/>
            <a:ext cx="4470400" cy="1298864"/>
          </a:xfrm>
          <a:custGeom>
            <a:avLst/>
            <a:gdLst>
              <a:gd name="connsiteX0" fmla="*/ 0 w 4470400"/>
              <a:gd name="connsiteY0" fmla="*/ 1428750 h 1428750"/>
              <a:gd name="connsiteX1" fmla="*/ 647700 w 4470400"/>
              <a:gd name="connsiteY1" fmla="*/ 1200150 h 1428750"/>
              <a:gd name="connsiteX2" fmla="*/ 1187450 w 4470400"/>
              <a:gd name="connsiteY2" fmla="*/ 889000 h 1428750"/>
              <a:gd name="connsiteX3" fmla="*/ 1568450 w 4470400"/>
              <a:gd name="connsiteY3" fmla="*/ 603250 h 1428750"/>
              <a:gd name="connsiteX4" fmla="*/ 1936750 w 4470400"/>
              <a:gd name="connsiteY4" fmla="*/ 323850 h 1428750"/>
              <a:gd name="connsiteX5" fmla="*/ 2482850 w 4470400"/>
              <a:gd name="connsiteY5" fmla="*/ 133350 h 1428750"/>
              <a:gd name="connsiteX6" fmla="*/ 3238500 w 4470400"/>
              <a:gd name="connsiteY6" fmla="*/ 0 h 1428750"/>
              <a:gd name="connsiteX7" fmla="*/ 3975100 w 4470400"/>
              <a:gd name="connsiteY7" fmla="*/ 19050 h 1428750"/>
              <a:gd name="connsiteX8" fmla="*/ 4470400 w 4470400"/>
              <a:gd name="connsiteY8" fmla="*/ 0 h 1428750"/>
              <a:gd name="connsiteX9" fmla="*/ 4419600 w 4470400"/>
              <a:gd name="connsiteY9" fmla="*/ 1428750 h 1428750"/>
              <a:gd name="connsiteX10" fmla="*/ 0 w 4470400"/>
              <a:gd name="connsiteY10" fmla="*/ 142875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0400" h="1428750">
                <a:moveTo>
                  <a:pt x="0" y="1428750"/>
                </a:moveTo>
                <a:lnTo>
                  <a:pt x="647700" y="1200150"/>
                </a:lnTo>
                <a:lnTo>
                  <a:pt x="1187450" y="889000"/>
                </a:lnTo>
                <a:lnTo>
                  <a:pt x="1568450" y="603250"/>
                </a:lnTo>
                <a:lnTo>
                  <a:pt x="1936750" y="323850"/>
                </a:lnTo>
                <a:lnTo>
                  <a:pt x="2482850" y="133350"/>
                </a:lnTo>
                <a:lnTo>
                  <a:pt x="3238500" y="0"/>
                </a:lnTo>
                <a:lnTo>
                  <a:pt x="3975100" y="19050"/>
                </a:lnTo>
                <a:lnTo>
                  <a:pt x="4470400" y="0"/>
                </a:lnTo>
                <a:lnTo>
                  <a:pt x="4419600" y="1428750"/>
                </a:lnTo>
                <a:lnTo>
                  <a:pt x="0" y="1428750"/>
                </a:lnTo>
                <a:close/>
              </a:path>
            </a:pathLst>
          </a:custGeom>
          <a:solidFill>
            <a:srgbClr val="5272CC">
              <a:alpha val="23137"/>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E"/>
          </a:p>
        </p:txBody>
      </p:sp>
      <p:sp>
        <p:nvSpPr>
          <p:cNvPr id="29" name="Freeform: Shape 28">
            <a:extLst>
              <a:ext uri="{FF2B5EF4-FFF2-40B4-BE49-F238E27FC236}">
                <a16:creationId xmlns:a16="http://schemas.microsoft.com/office/drawing/2014/main" id="{8568C168-ABFC-7ACD-85B0-46D1E0D0B4E2}"/>
              </a:ext>
            </a:extLst>
          </p:cNvPr>
          <p:cNvSpPr/>
          <p:nvPr/>
        </p:nvSpPr>
        <p:spPr>
          <a:xfrm>
            <a:off x="6020355" y="2504379"/>
            <a:ext cx="4394200" cy="1435100"/>
          </a:xfrm>
          <a:custGeom>
            <a:avLst/>
            <a:gdLst>
              <a:gd name="connsiteX0" fmla="*/ 0 w 4394200"/>
              <a:gd name="connsiteY0" fmla="*/ 6350 h 1435100"/>
              <a:gd name="connsiteX1" fmla="*/ 596900 w 4394200"/>
              <a:gd name="connsiteY1" fmla="*/ 584200 h 1435100"/>
              <a:gd name="connsiteX2" fmla="*/ 1111250 w 4394200"/>
              <a:gd name="connsiteY2" fmla="*/ 1123950 h 1435100"/>
              <a:gd name="connsiteX3" fmla="*/ 1708150 w 4394200"/>
              <a:gd name="connsiteY3" fmla="*/ 1435100 h 1435100"/>
              <a:gd name="connsiteX4" fmla="*/ 2578100 w 4394200"/>
              <a:gd name="connsiteY4" fmla="*/ 1371600 h 1435100"/>
              <a:gd name="connsiteX5" fmla="*/ 2654300 w 4394200"/>
              <a:gd name="connsiteY5" fmla="*/ 1358900 h 1435100"/>
              <a:gd name="connsiteX6" fmla="*/ 3149600 w 4394200"/>
              <a:gd name="connsiteY6" fmla="*/ 1200150 h 1435100"/>
              <a:gd name="connsiteX7" fmla="*/ 3498850 w 4394200"/>
              <a:gd name="connsiteY7" fmla="*/ 819150 h 1435100"/>
              <a:gd name="connsiteX8" fmla="*/ 3822700 w 4394200"/>
              <a:gd name="connsiteY8" fmla="*/ 482600 h 1435100"/>
              <a:gd name="connsiteX9" fmla="*/ 4108450 w 4394200"/>
              <a:gd name="connsiteY9" fmla="*/ 222250 h 1435100"/>
              <a:gd name="connsiteX10" fmla="*/ 4349750 w 4394200"/>
              <a:gd name="connsiteY10" fmla="*/ 25400 h 1435100"/>
              <a:gd name="connsiteX11" fmla="*/ 4394200 w 4394200"/>
              <a:gd name="connsiteY11" fmla="*/ 0 h 1435100"/>
              <a:gd name="connsiteX12" fmla="*/ 0 w 4394200"/>
              <a:gd name="connsiteY12" fmla="*/ 6350 h 143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94200" h="1435100">
                <a:moveTo>
                  <a:pt x="0" y="6350"/>
                </a:moveTo>
                <a:lnTo>
                  <a:pt x="596900" y="584200"/>
                </a:lnTo>
                <a:lnTo>
                  <a:pt x="1111250" y="1123950"/>
                </a:lnTo>
                <a:lnTo>
                  <a:pt x="1708150" y="1435100"/>
                </a:lnTo>
                <a:lnTo>
                  <a:pt x="2578100" y="1371600"/>
                </a:lnTo>
                <a:cubicBezTo>
                  <a:pt x="2641449" y="1357522"/>
                  <a:pt x="2615735" y="1358900"/>
                  <a:pt x="2654300" y="1358900"/>
                </a:cubicBezTo>
                <a:lnTo>
                  <a:pt x="3149600" y="1200150"/>
                </a:lnTo>
                <a:lnTo>
                  <a:pt x="3498850" y="819150"/>
                </a:lnTo>
                <a:lnTo>
                  <a:pt x="3822700" y="482600"/>
                </a:lnTo>
                <a:lnTo>
                  <a:pt x="4108450" y="222250"/>
                </a:lnTo>
                <a:lnTo>
                  <a:pt x="4349750" y="25400"/>
                </a:lnTo>
                <a:lnTo>
                  <a:pt x="4394200" y="0"/>
                </a:lnTo>
                <a:lnTo>
                  <a:pt x="0" y="6350"/>
                </a:lnTo>
                <a:close/>
              </a:path>
            </a:pathLst>
          </a:custGeom>
          <a:solidFill>
            <a:srgbClr val="FF1F1F">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4" name="Arrow: Circular 13">
            <a:extLst>
              <a:ext uri="{FF2B5EF4-FFF2-40B4-BE49-F238E27FC236}">
                <a16:creationId xmlns:a16="http://schemas.microsoft.com/office/drawing/2014/main" id="{78D5ADD5-4F9D-3218-469D-E7FB8C6F6906}"/>
              </a:ext>
            </a:extLst>
          </p:cNvPr>
          <p:cNvSpPr/>
          <p:nvPr/>
        </p:nvSpPr>
        <p:spPr>
          <a:xfrm rot="17335644">
            <a:off x="3304851" y="2442153"/>
            <a:ext cx="2949543" cy="2476134"/>
          </a:xfrm>
          <a:prstGeom prst="circularArrow">
            <a:avLst>
              <a:gd name="adj1" fmla="val 7501"/>
              <a:gd name="adj2" fmla="val 798044"/>
              <a:gd name="adj3" fmla="val 19958070"/>
              <a:gd name="adj4" fmla="val 17024060"/>
              <a:gd name="adj5" fmla="val 1199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tx1"/>
              </a:solidFill>
            </a:endParaRPr>
          </a:p>
        </p:txBody>
      </p:sp>
      <p:pic>
        <p:nvPicPr>
          <p:cNvPr id="1028" name="Picture 4" descr="The Human Body: Anatomy, facts &amp; functions | Live Science">
            <a:extLst>
              <a:ext uri="{FF2B5EF4-FFF2-40B4-BE49-F238E27FC236}">
                <a16:creationId xmlns:a16="http://schemas.microsoft.com/office/drawing/2014/main" id="{5D68946A-8FBA-842B-2EE4-EB26A32F57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78" r="11073"/>
          <a:stretch/>
        </p:blipFill>
        <p:spPr bwMode="auto">
          <a:xfrm>
            <a:off x="475319" y="4469364"/>
            <a:ext cx="3263317" cy="2388636"/>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ircular 3">
            <a:extLst>
              <a:ext uri="{FF2B5EF4-FFF2-40B4-BE49-F238E27FC236}">
                <a16:creationId xmlns:a16="http://schemas.microsoft.com/office/drawing/2014/main" id="{7E658168-8C89-3EE6-DCAB-8298149F4C59}"/>
              </a:ext>
            </a:extLst>
          </p:cNvPr>
          <p:cNvSpPr/>
          <p:nvPr/>
        </p:nvSpPr>
        <p:spPr>
          <a:xfrm>
            <a:off x="-814689" y="3380309"/>
            <a:ext cx="3338818" cy="2777868"/>
          </a:xfrm>
          <a:prstGeom prst="circularArrow">
            <a:avLst>
              <a:gd name="adj1" fmla="val 10188"/>
              <a:gd name="adj2" fmla="val 772923"/>
              <a:gd name="adj3" fmla="val 20480280"/>
              <a:gd name="adj4" fmla="val 17024060"/>
              <a:gd name="adj5" fmla="val 11289"/>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tx1"/>
              </a:solidFill>
            </a:endParaRPr>
          </a:p>
        </p:txBody>
      </p:sp>
      <p:pic>
        <p:nvPicPr>
          <p:cNvPr id="1030" name="Picture 6" descr="Virus - Wikipedia">
            <a:extLst>
              <a:ext uri="{FF2B5EF4-FFF2-40B4-BE49-F238E27FC236}">
                <a16:creationId xmlns:a16="http://schemas.microsoft.com/office/drawing/2014/main" id="{7B25D671-F593-AE38-A32D-119D775DA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780" y="3266656"/>
            <a:ext cx="785326" cy="7853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571A2F-E986-A0B0-930A-677976C4E26C}"/>
              </a:ext>
            </a:extLst>
          </p:cNvPr>
          <p:cNvSpPr txBox="1"/>
          <p:nvPr/>
        </p:nvSpPr>
        <p:spPr>
          <a:xfrm>
            <a:off x="1556621" y="3518326"/>
            <a:ext cx="1510019" cy="646331"/>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Initiating infection</a:t>
            </a:r>
            <a:endParaRPr lang="en-SE" dirty="0">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A2EDF7E1-3261-7AB6-DC38-413D3A5A7AD5}"/>
              </a:ext>
            </a:extLst>
          </p:cNvPr>
          <p:cNvSpPr/>
          <p:nvPr/>
        </p:nvSpPr>
        <p:spPr>
          <a:xfrm>
            <a:off x="3534796" y="3394377"/>
            <a:ext cx="385894" cy="35738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nvGrpSpPr>
          <p:cNvPr id="11" name="Group 10">
            <a:extLst>
              <a:ext uri="{FF2B5EF4-FFF2-40B4-BE49-F238E27FC236}">
                <a16:creationId xmlns:a16="http://schemas.microsoft.com/office/drawing/2014/main" id="{1BD9E360-A351-5954-BE86-8851FD26F535}"/>
              </a:ext>
            </a:extLst>
          </p:cNvPr>
          <p:cNvGrpSpPr/>
          <p:nvPr/>
        </p:nvGrpSpPr>
        <p:grpSpPr>
          <a:xfrm>
            <a:off x="3502203" y="3659319"/>
            <a:ext cx="472866" cy="637548"/>
            <a:chOff x="3813907" y="3028820"/>
            <a:chExt cx="472866" cy="637548"/>
          </a:xfrm>
        </p:grpSpPr>
        <p:sp>
          <p:nvSpPr>
            <p:cNvPr id="7" name="Rectangle 6">
              <a:extLst>
                <a:ext uri="{FF2B5EF4-FFF2-40B4-BE49-F238E27FC236}">
                  <a16:creationId xmlns:a16="http://schemas.microsoft.com/office/drawing/2014/main" id="{86A3E213-8409-EC74-B3AA-5FAA4B5B67AF}"/>
                </a:ext>
              </a:extLst>
            </p:cNvPr>
            <p:cNvSpPr/>
            <p:nvPr/>
          </p:nvSpPr>
          <p:spPr>
            <a:xfrm>
              <a:off x="3993160" y="3308980"/>
              <a:ext cx="134703" cy="35738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10" name="Right Bracket 9">
              <a:extLst>
                <a:ext uri="{FF2B5EF4-FFF2-40B4-BE49-F238E27FC236}">
                  <a16:creationId xmlns:a16="http://schemas.microsoft.com/office/drawing/2014/main" id="{D049CFD0-BE21-7DB8-C1C7-AE3ECEE7DD5F}"/>
                </a:ext>
              </a:extLst>
            </p:cNvPr>
            <p:cNvSpPr/>
            <p:nvPr/>
          </p:nvSpPr>
          <p:spPr>
            <a:xfrm rot="5400000">
              <a:off x="3910259" y="2932468"/>
              <a:ext cx="280161" cy="472866"/>
            </a:xfrm>
            <a:prstGeom prst="rightBracket">
              <a:avLst/>
            </a:prstGeom>
            <a:noFill/>
            <a:ln w="762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E"/>
            </a:p>
          </p:txBody>
        </p:sp>
      </p:grpSp>
      <p:sp>
        <p:nvSpPr>
          <p:cNvPr id="12" name="TextBox 11">
            <a:extLst>
              <a:ext uri="{FF2B5EF4-FFF2-40B4-BE49-F238E27FC236}">
                <a16:creationId xmlns:a16="http://schemas.microsoft.com/office/drawing/2014/main" id="{E348837E-0954-765B-FE63-11EEDF6CECB8}"/>
              </a:ext>
            </a:extLst>
          </p:cNvPr>
          <p:cNvSpPr txBox="1"/>
          <p:nvPr/>
        </p:nvSpPr>
        <p:spPr>
          <a:xfrm>
            <a:off x="2809001" y="3016508"/>
            <a:ext cx="1058147" cy="646331"/>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DAMP/PAMP</a:t>
            </a:r>
            <a:endParaRPr lang="en-SE" dirty="0">
              <a:latin typeface="Roboto" panose="02000000000000000000" pitchFamily="2" charset="0"/>
              <a:ea typeface="Roboto" panose="02000000000000000000" pitchFamily="2" charset="0"/>
            </a:endParaRPr>
          </a:p>
        </p:txBody>
      </p:sp>
      <p:sp>
        <p:nvSpPr>
          <p:cNvPr id="13" name="TextBox 12">
            <a:extLst>
              <a:ext uri="{FF2B5EF4-FFF2-40B4-BE49-F238E27FC236}">
                <a16:creationId xmlns:a16="http://schemas.microsoft.com/office/drawing/2014/main" id="{609A1E41-8EB4-0200-C55E-83AFEE0DA0DB}"/>
              </a:ext>
            </a:extLst>
          </p:cNvPr>
          <p:cNvSpPr txBox="1"/>
          <p:nvPr/>
        </p:nvSpPr>
        <p:spPr>
          <a:xfrm>
            <a:off x="3787739" y="3979991"/>
            <a:ext cx="1058147" cy="369332"/>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TLR</a:t>
            </a:r>
            <a:endParaRPr lang="en-SE" dirty="0">
              <a:latin typeface="Roboto" panose="02000000000000000000" pitchFamily="2" charset="0"/>
              <a:ea typeface="Roboto" panose="02000000000000000000" pitchFamily="2" charset="0"/>
            </a:endParaRPr>
          </a:p>
        </p:txBody>
      </p:sp>
      <p:cxnSp>
        <p:nvCxnSpPr>
          <p:cNvPr id="18" name="Straight Connector 17">
            <a:extLst>
              <a:ext uri="{FF2B5EF4-FFF2-40B4-BE49-F238E27FC236}">
                <a16:creationId xmlns:a16="http://schemas.microsoft.com/office/drawing/2014/main" id="{B34FC2EB-0D7F-912E-CC42-89A255A2CCB0}"/>
              </a:ext>
            </a:extLst>
          </p:cNvPr>
          <p:cNvCxnSpPr>
            <a:cxnSpLocks/>
          </p:cNvCxnSpPr>
          <p:nvPr/>
        </p:nvCxnSpPr>
        <p:spPr>
          <a:xfrm>
            <a:off x="5125471" y="2269716"/>
            <a:ext cx="0" cy="454955"/>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CD08F0E-6999-F41C-2346-A5D89D411D95}"/>
              </a:ext>
            </a:extLst>
          </p:cNvPr>
          <p:cNvCxnSpPr>
            <a:cxnSpLocks/>
          </p:cNvCxnSpPr>
          <p:nvPr/>
        </p:nvCxnSpPr>
        <p:spPr>
          <a:xfrm>
            <a:off x="5125471" y="2497193"/>
            <a:ext cx="5255747"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06F1B9FE-5058-1D15-ADB8-8A6B23DDE35F}"/>
              </a:ext>
            </a:extLst>
          </p:cNvPr>
          <p:cNvSpPr/>
          <p:nvPr/>
        </p:nvSpPr>
        <p:spPr>
          <a:xfrm>
            <a:off x="5368024" y="1545350"/>
            <a:ext cx="2590800" cy="929640"/>
          </a:xfrm>
          <a:custGeom>
            <a:avLst/>
            <a:gdLst>
              <a:gd name="connsiteX0" fmla="*/ 0 w 2590800"/>
              <a:gd name="connsiteY0" fmla="*/ 929640 h 929640"/>
              <a:gd name="connsiteX1" fmla="*/ 320040 w 2590800"/>
              <a:gd name="connsiteY1" fmla="*/ 228600 h 929640"/>
              <a:gd name="connsiteX2" fmla="*/ 701040 w 2590800"/>
              <a:gd name="connsiteY2" fmla="*/ 0 h 929640"/>
              <a:gd name="connsiteX3" fmla="*/ 1203960 w 2590800"/>
              <a:gd name="connsiteY3" fmla="*/ 68580 h 929640"/>
              <a:gd name="connsiteX4" fmla="*/ 1607820 w 2590800"/>
              <a:gd name="connsiteY4" fmla="*/ 601980 h 929640"/>
              <a:gd name="connsiteX5" fmla="*/ 2590800 w 2590800"/>
              <a:gd name="connsiteY5" fmla="*/ 929640 h 929640"/>
              <a:gd name="connsiteX6" fmla="*/ 0 w 2590800"/>
              <a:gd name="connsiteY6" fmla="*/ 929640 h 9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929640">
                <a:moveTo>
                  <a:pt x="0" y="929640"/>
                </a:moveTo>
                <a:lnTo>
                  <a:pt x="320040" y="228600"/>
                </a:lnTo>
                <a:lnTo>
                  <a:pt x="701040" y="0"/>
                </a:lnTo>
                <a:lnTo>
                  <a:pt x="1203960" y="68580"/>
                </a:lnTo>
                <a:lnTo>
                  <a:pt x="1607820" y="601980"/>
                </a:lnTo>
                <a:lnTo>
                  <a:pt x="2590800" y="929640"/>
                </a:lnTo>
                <a:lnTo>
                  <a:pt x="0" y="929640"/>
                </a:lnTo>
                <a:close/>
              </a:path>
            </a:pathLst>
          </a:custGeom>
          <a:solidFill>
            <a:srgbClr val="E2F0D9">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6" name="Freeform: Shape 25">
            <a:extLst>
              <a:ext uri="{FF2B5EF4-FFF2-40B4-BE49-F238E27FC236}">
                <a16:creationId xmlns:a16="http://schemas.microsoft.com/office/drawing/2014/main" id="{595728E5-89F6-548D-DF60-0CAFBE319052}"/>
              </a:ext>
            </a:extLst>
          </p:cNvPr>
          <p:cNvSpPr/>
          <p:nvPr/>
        </p:nvSpPr>
        <p:spPr>
          <a:xfrm>
            <a:off x="5963205" y="1130507"/>
            <a:ext cx="4298950" cy="1358900"/>
          </a:xfrm>
          <a:custGeom>
            <a:avLst/>
            <a:gdLst>
              <a:gd name="connsiteX0" fmla="*/ 0 w 4298950"/>
              <a:gd name="connsiteY0" fmla="*/ 1358900 h 1358900"/>
              <a:gd name="connsiteX1" fmla="*/ 368300 w 4298950"/>
              <a:gd name="connsiteY1" fmla="*/ 1003300 h 1358900"/>
              <a:gd name="connsiteX2" fmla="*/ 698500 w 4298950"/>
              <a:gd name="connsiteY2" fmla="*/ 533400 h 1358900"/>
              <a:gd name="connsiteX3" fmla="*/ 965200 w 4298950"/>
              <a:gd name="connsiteY3" fmla="*/ 209550 h 1358900"/>
              <a:gd name="connsiteX4" fmla="*/ 1117600 w 4298950"/>
              <a:gd name="connsiteY4" fmla="*/ 25400 h 1358900"/>
              <a:gd name="connsiteX5" fmla="*/ 1327150 w 4298950"/>
              <a:gd name="connsiteY5" fmla="*/ 0 h 1358900"/>
              <a:gd name="connsiteX6" fmla="*/ 1619250 w 4298950"/>
              <a:gd name="connsiteY6" fmla="*/ 44450 h 1358900"/>
              <a:gd name="connsiteX7" fmla="*/ 1822450 w 4298950"/>
              <a:gd name="connsiteY7" fmla="*/ 196850 h 1358900"/>
              <a:gd name="connsiteX8" fmla="*/ 2032000 w 4298950"/>
              <a:gd name="connsiteY8" fmla="*/ 400050 h 1358900"/>
              <a:gd name="connsiteX9" fmla="*/ 2222500 w 4298950"/>
              <a:gd name="connsiteY9" fmla="*/ 596900 h 1358900"/>
              <a:gd name="connsiteX10" fmla="*/ 2451100 w 4298950"/>
              <a:gd name="connsiteY10" fmla="*/ 768350 h 1358900"/>
              <a:gd name="connsiteX11" fmla="*/ 2495550 w 4298950"/>
              <a:gd name="connsiteY11" fmla="*/ 800100 h 1358900"/>
              <a:gd name="connsiteX12" fmla="*/ 2819400 w 4298950"/>
              <a:gd name="connsiteY12" fmla="*/ 1009650 h 1358900"/>
              <a:gd name="connsiteX13" fmla="*/ 2876550 w 4298950"/>
              <a:gd name="connsiteY13" fmla="*/ 1041400 h 1358900"/>
              <a:gd name="connsiteX14" fmla="*/ 3092450 w 4298950"/>
              <a:gd name="connsiteY14" fmla="*/ 1130300 h 1358900"/>
              <a:gd name="connsiteX15" fmla="*/ 3175000 w 4298950"/>
              <a:gd name="connsiteY15" fmla="*/ 1155700 h 1358900"/>
              <a:gd name="connsiteX16" fmla="*/ 3581400 w 4298950"/>
              <a:gd name="connsiteY16" fmla="*/ 1212850 h 1358900"/>
              <a:gd name="connsiteX17" fmla="*/ 3651250 w 4298950"/>
              <a:gd name="connsiteY17" fmla="*/ 1238250 h 1358900"/>
              <a:gd name="connsiteX18" fmla="*/ 3924300 w 4298950"/>
              <a:gd name="connsiteY18" fmla="*/ 1289050 h 1358900"/>
              <a:gd name="connsiteX19" fmla="*/ 4006850 w 4298950"/>
              <a:gd name="connsiteY19" fmla="*/ 1314450 h 1358900"/>
              <a:gd name="connsiteX20" fmla="*/ 4197350 w 4298950"/>
              <a:gd name="connsiteY20" fmla="*/ 1327150 h 1358900"/>
              <a:gd name="connsiteX21" fmla="*/ 4298950 w 4298950"/>
              <a:gd name="connsiteY21" fmla="*/ 1358900 h 1358900"/>
              <a:gd name="connsiteX22" fmla="*/ 0 w 4298950"/>
              <a:gd name="connsiteY22"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98950" h="1358900">
                <a:moveTo>
                  <a:pt x="0" y="1358900"/>
                </a:moveTo>
                <a:lnTo>
                  <a:pt x="368300" y="1003300"/>
                </a:lnTo>
                <a:lnTo>
                  <a:pt x="698500" y="533400"/>
                </a:lnTo>
                <a:lnTo>
                  <a:pt x="965200" y="209550"/>
                </a:lnTo>
                <a:lnTo>
                  <a:pt x="1117600" y="25400"/>
                </a:lnTo>
                <a:lnTo>
                  <a:pt x="1327150" y="0"/>
                </a:lnTo>
                <a:lnTo>
                  <a:pt x="1619250" y="44450"/>
                </a:lnTo>
                <a:lnTo>
                  <a:pt x="1822450" y="196850"/>
                </a:lnTo>
                <a:lnTo>
                  <a:pt x="2032000" y="400050"/>
                </a:lnTo>
                <a:lnTo>
                  <a:pt x="2222500" y="596900"/>
                </a:lnTo>
                <a:lnTo>
                  <a:pt x="2451100" y="768350"/>
                </a:lnTo>
                <a:lnTo>
                  <a:pt x="2495550" y="800100"/>
                </a:lnTo>
                <a:lnTo>
                  <a:pt x="2819400" y="1009650"/>
                </a:lnTo>
                <a:lnTo>
                  <a:pt x="2876550" y="1041400"/>
                </a:lnTo>
                <a:lnTo>
                  <a:pt x="3092450" y="1130300"/>
                </a:lnTo>
                <a:lnTo>
                  <a:pt x="3175000" y="1155700"/>
                </a:lnTo>
                <a:lnTo>
                  <a:pt x="3581400" y="1212850"/>
                </a:lnTo>
                <a:lnTo>
                  <a:pt x="3651250" y="1238250"/>
                </a:lnTo>
                <a:lnTo>
                  <a:pt x="3924300" y="1289050"/>
                </a:lnTo>
                <a:lnTo>
                  <a:pt x="4006850" y="1314450"/>
                </a:lnTo>
                <a:lnTo>
                  <a:pt x="4197350" y="1327150"/>
                </a:lnTo>
                <a:lnTo>
                  <a:pt x="4298950" y="1358900"/>
                </a:lnTo>
                <a:lnTo>
                  <a:pt x="0" y="1358900"/>
                </a:lnTo>
                <a:close/>
              </a:path>
            </a:pathLst>
          </a:custGeom>
          <a:solidFill>
            <a:srgbClr val="FFC000">
              <a:alpha val="38039"/>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E"/>
          </a:p>
        </p:txBody>
      </p:sp>
      <p:sp>
        <p:nvSpPr>
          <p:cNvPr id="30" name="TextBox 29">
            <a:extLst>
              <a:ext uri="{FF2B5EF4-FFF2-40B4-BE49-F238E27FC236}">
                <a16:creationId xmlns:a16="http://schemas.microsoft.com/office/drawing/2014/main" id="{8F438EB7-E06C-E9D3-B133-E9BFF1288DD8}"/>
              </a:ext>
            </a:extLst>
          </p:cNvPr>
          <p:cNvSpPr txBox="1"/>
          <p:nvPr/>
        </p:nvSpPr>
        <p:spPr>
          <a:xfrm>
            <a:off x="6446659" y="879771"/>
            <a:ext cx="2301613" cy="307777"/>
          </a:xfrm>
          <a:prstGeom prst="rect">
            <a:avLst/>
          </a:prstGeom>
          <a:noFill/>
        </p:spPr>
        <p:txBody>
          <a:bodyPr wrap="square" rtlCol="0">
            <a:spAutoFit/>
          </a:bodyPr>
          <a:lstStyle/>
          <a:p>
            <a:r>
              <a:rPr lang="en-GB" sz="1400" dirty="0"/>
              <a:t>Cellular immune response</a:t>
            </a:r>
            <a:endParaRPr lang="en-SE" sz="1400" dirty="0"/>
          </a:p>
        </p:txBody>
      </p:sp>
      <p:sp>
        <p:nvSpPr>
          <p:cNvPr id="31" name="TextBox 30">
            <a:extLst>
              <a:ext uri="{FF2B5EF4-FFF2-40B4-BE49-F238E27FC236}">
                <a16:creationId xmlns:a16="http://schemas.microsoft.com/office/drawing/2014/main" id="{A7C08B4F-1D7E-B3B8-11FD-58C0A1B487CD}"/>
              </a:ext>
            </a:extLst>
          </p:cNvPr>
          <p:cNvSpPr txBox="1"/>
          <p:nvPr/>
        </p:nvSpPr>
        <p:spPr>
          <a:xfrm>
            <a:off x="5554970" y="1245969"/>
            <a:ext cx="2011679" cy="307777"/>
          </a:xfrm>
          <a:prstGeom prst="rect">
            <a:avLst/>
          </a:prstGeom>
          <a:noFill/>
        </p:spPr>
        <p:txBody>
          <a:bodyPr wrap="square" rtlCol="0">
            <a:spAutoFit/>
          </a:bodyPr>
          <a:lstStyle/>
          <a:p>
            <a:r>
              <a:rPr lang="en-GB" sz="1400" dirty="0"/>
              <a:t>Early response</a:t>
            </a:r>
            <a:endParaRPr lang="en-SE" sz="1400" dirty="0"/>
          </a:p>
        </p:txBody>
      </p:sp>
      <p:sp>
        <p:nvSpPr>
          <p:cNvPr id="32" name="TextBox 31">
            <a:extLst>
              <a:ext uri="{FF2B5EF4-FFF2-40B4-BE49-F238E27FC236}">
                <a16:creationId xmlns:a16="http://schemas.microsoft.com/office/drawing/2014/main" id="{94904C31-B294-5674-D6A1-E58182CE5979}"/>
              </a:ext>
            </a:extLst>
          </p:cNvPr>
          <p:cNvSpPr txBox="1"/>
          <p:nvPr/>
        </p:nvSpPr>
        <p:spPr>
          <a:xfrm>
            <a:off x="8792020" y="835860"/>
            <a:ext cx="2433428" cy="307777"/>
          </a:xfrm>
          <a:prstGeom prst="rect">
            <a:avLst/>
          </a:prstGeom>
          <a:noFill/>
        </p:spPr>
        <p:txBody>
          <a:bodyPr wrap="square" rtlCol="0">
            <a:spAutoFit/>
          </a:bodyPr>
          <a:lstStyle/>
          <a:p>
            <a:r>
              <a:rPr lang="en-GB" sz="1400" dirty="0"/>
              <a:t>Humoral immune response</a:t>
            </a:r>
            <a:endParaRPr lang="en-SE" sz="1400" dirty="0"/>
          </a:p>
        </p:txBody>
      </p:sp>
      <p:sp>
        <p:nvSpPr>
          <p:cNvPr id="33" name="TextBox 32">
            <a:extLst>
              <a:ext uri="{FF2B5EF4-FFF2-40B4-BE49-F238E27FC236}">
                <a16:creationId xmlns:a16="http://schemas.microsoft.com/office/drawing/2014/main" id="{473E5D08-39D0-9D28-D798-9C612524333E}"/>
              </a:ext>
            </a:extLst>
          </p:cNvPr>
          <p:cNvSpPr txBox="1"/>
          <p:nvPr/>
        </p:nvSpPr>
        <p:spPr>
          <a:xfrm>
            <a:off x="10365242" y="2324157"/>
            <a:ext cx="2011679" cy="307777"/>
          </a:xfrm>
          <a:prstGeom prst="rect">
            <a:avLst/>
          </a:prstGeom>
          <a:noFill/>
        </p:spPr>
        <p:txBody>
          <a:bodyPr wrap="square" rtlCol="0">
            <a:spAutoFit/>
          </a:bodyPr>
          <a:lstStyle/>
          <a:p>
            <a:r>
              <a:rPr lang="en-GB" sz="1400" i="1" dirty="0"/>
              <a:t>time</a:t>
            </a:r>
            <a:endParaRPr lang="en-SE" sz="1400" i="1" dirty="0"/>
          </a:p>
        </p:txBody>
      </p:sp>
      <p:sp>
        <p:nvSpPr>
          <p:cNvPr id="3" name="Arrow: Circular 2">
            <a:extLst>
              <a:ext uri="{FF2B5EF4-FFF2-40B4-BE49-F238E27FC236}">
                <a16:creationId xmlns:a16="http://schemas.microsoft.com/office/drawing/2014/main" id="{210C7768-C9FB-ED27-235A-0388973F36A8}"/>
              </a:ext>
            </a:extLst>
          </p:cNvPr>
          <p:cNvSpPr/>
          <p:nvPr/>
        </p:nvSpPr>
        <p:spPr>
          <a:xfrm rot="18672692">
            <a:off x="9955023" y="2031596"/>
            <a:ext cx="1291337" cy="3619789"/>
          </a:xfrm>
          <a:prstGeom prst="circularArrow">
            <a:avLst>
              <a:gd name="adj1" fmla="val 7501"/>
              <a:gd name="adj2" fmla="val 798044"/>
              <a:gd name="adj3" fmla="val 19958070"/>
              <a:gd name="adj4" fmla="val 16954932"/>
              <a:gd name="adj5" fmla="val 11997"/>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tx1"/>
              </a:solidFill>
            </a:endParaRPr>
          </a:p>
        </p:txBody>
      </p:sp>
      <p:sp>
        <p:nvSpPr>
          <p:cNvPr id="8" name="Arrow: Circular 7">
            <a:extLst>
              <a:ext uri="{FF2B5EF4-FFF2-40B4-BE49-F238E27FC236}">
                <a16:creationId xmlns:a16="http://schemas.microsoft.com/office/drawing/2014/main" id="{B6147265-25F3-06BE-B922-93AE6DD4980F}"/>
              </a:ext>
            </a:extLst>
          </p:cNvPr>
          <p:cNvSpPr/>
          <p:nvPr/>
        </p:nvSpPr>
        <p:spPr>
          <a:xfrm rot="13827309" flipH="1">
            <a:off x="9944709" y="-695783"/>
            <a:ext cx="1259222" cy="3571142"/>
          </a:xfrm>
          <a:prstGeom prst="circularArrow">
            <a:avLst>
              <a:gd name="adj1" fmla="val 7501"/>
              <a:gd name="adj2" fmla="val 798044"/>
              <a:gd name="adj3" fmla="val 19958070"/>
              <a:gd name="adj4" fmla="val 16954932"/>
              <a:gd name="adj5" fmla="val 11997"/>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tx1"/>
              </a:solidFill>
            </a:endParaRPr>
          </a:p>
        </p:txBody>
      </p:sp>
      <p:sp>
        <p:nvSpPr>
          <p:cNvPr id="22" name="Rectangle: Rounded Corners 21">
            <a:extLst>
              <a:ext uri="{FF2B5EF4-FFF2-40B4-BE49-F238E27FC236}">
                <a16:creationId xmlns:a16="http://schemas.microsoft.com/office/drawing/2014/main" id="{11860DFF-610B-EF40-B66D-34931B0B65C4}"/>
              </a:ext>
            </a:extLst>
          </p:cNvPr>
          <p:cNvSpPr/>
          <p:nvPr/>
        </p:nvSpPr>
        <p:spPr>
          <a:xfrm>
            <a:off x="762305" y="917242"/>
            <a:ext cx="3067897" cy="1074902"/>
          </a:xfrm>
          <a:prstGeom prst="round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Sepsis</a:t>
            </a:r>
            <a:endParaRPr lang="en-SE" sz="2400" dirty="0"/>
          </a:p>
        </p:txBody>
      </p:sp>
      <p:sp>
        <p:nvSpPr>
          <p:cNvPr id="23" name="TextBox 22">
            <a:extLst>
              <a:ext uri="{FF2B5EF4-FFF2-40B4-BE49-F238E27FC236}">
                <a16:creationId xmlns:a16="http://schemas.microsoft.com/office/drawing/2014/main" id="{3F41AD00-7CF0-C6F8-671F-3F7799854E6F}"/>
              </a:ext>
            </a:extLst>
          </p:cNvPr>
          <p:cNvSpPr txBox="1"/>
          <p:nvPr/>
        </p:nvSpPr>
        <p:spPr>
          <a:xfrm>
            <a:off x="6850884" y="470715"/>
            <a:ext cx="4470400" cy="369332"/>
          </a:xfrm>
          <a:prstGeom prst="rect">
            <a:avLst/>
          </a:prstGeom>
          <a:noFill/>
        </p:spPr>
        <p:txBody>
          <a:bodyPr wrap="square" rtlCol="0">
            <a:spAutoFit/>
          </a:bodyPr>
          <a:lstStyle/>
          <a:p>
            <a:r>
              <a:rPr lang="en-GB" b="1" dirty="0">
                <a:latin typeface="Roboto" panose="02000000000000000000" pitchFamily="2" charset="0"/>
                <a:ea typeface="Roboto" panose="02000000000000000000" pitchFamily="2" charset="0"/>
              </a:rPr>
              <a:t>inflammatory</a:t>
            </a:r>
            <a:r>
              <a:rPr lang="en-GB" dirty="0">
                <a:latin typeface="Roboto" panose="02000000000000000000" pitchFamily="2" charset="0"/>
                <a:ea typeface="Roboto" panose="02000000000000000000" pitchFamily="2" charset="0"/>
              </a:rPr>
              <a:t> processes</a:t>
            </a:r>
            <a:endParaRPr lang="en-SE" dirty="0">
              <a:latin typeface="Roboto" panose="02000000000000000000" pitchFamily="2" charset="0"/>
              <a:ea typeface="Roboto" panose="02000000000000000000" pitchFamily="2" charset="0"/>
            </a:endParaRPr>
          </a:p>
        </p:txBody>
      </p:sp>
      <p:sp>
        <p:nvSpPr>
          <p:cNvPr id="24" name="TextBox 23">
            <a:extLst>
              <a:ext uri="{FF2B5EF4-FFF2-40B4-BE49-F238E27FC236}">
                <a16:creationId xmlns:a16="http://schemas.microsoft.com/office/drawing/2014/main" id="{75CB3FD3-50C5-F8C2-3C26-CC159140BFD2}"/>
              </a:ext>
            </a:extLst>
          </p:cNvPr>
          <p:cNvSpPr txBox="1"/>
          <p:nvPr/>
        </p:nvSpPr>
        <p:spPr>
          <a:xfrm>
            <a:off x="6663424" y="2916374"/>
            <a:ext cx="4915772" cy="369332"/>
          </a:xfrm>
          <a:prstGeom prst="rect">
            <a:avLst/>
          </a:prstGeom>
          <a:noFill/>
        </p:spPr>
        <p:txBody>
          <a:bodyPr wrap="square" rtlCol="0">
            <a:spAutoFit/>
          </a:bodyPr>
          <a:lstStyle/>
          <a:p>
            <a:r>
              <a:rPr lang="en-GB" b="1" dirty="0">
                <a:latin typeface="Roboto" panose="02000000000000000000" pitchFamily="2" charset="0"/>
                <a:ea typeface="Roboto" panose="02000000000000000000" pitchFamily="2" charset="0"/>
              </a:rPr>
              <a:t>anti-inflammatory</a:t>
            </a:r>
            <a:r>
              <a:rPr lang="en-GB" dirty="0">
                <a:latin typeface="Roboto" panose="02000000000000000000" pitchFamily="2" charset="0"/>
                <a:ea typeface="Roboto" panose="02000000000000000000" pitchFamily="2" charset="0"/>
              </a:rPr>
              <a:t> processes</a:t>
            </a:r>
            <a:endParaRPr lang="en-SE" dirty="0">
              <a:latin typeface="Roboto" panose="02000000000000000000" pitchFamily="2" charset="0"/>
              <a:ea typeface="Roboto" panose="02000000000000000000" pitchFamily="2" charset="0"/>
            </a:endParaRPr>
          </a:p>
        </p:txBody>
      </p:sp>
      <p:sp>
        <p:nvSpPr>
          <p:cNvPr id="27" name="TextBox 26">
            <a:extLst>
              <a:ext uri="{FF2B5EF4-FFF2-40B4-BE49-F238E27FC236}">
                <a16:creationId xmlns:a16="http://schemas.microsoft.com/office/drawing/2014/main" id="{EB6F6F68-D1CB-26F9-1273-6CCCA3CA54E3}"/>
              </a:ext>
            </a:extLst>
          </p:cNvPr>
          <p:cNvSpPr txBox="1"/>
          <p:nvPr/>
        </p:nvSpPr>
        <p:spPr>
          <a:xfrm>
            <a:off x="6109946" y="4097087"/>
            <a:ext cx="4915772" cy="369332"/>
          </a:xfrm>
          <a:prstGeom prst="rect">
            <a:avLst/>
          </a:prstGeom>
          <a:noFill/>
        </p:spPr>
        <p:txBody>
          <a:bodyPr wrap="square" rtlCol="0">
            <a:spAutoFit/>
          </a:bodyPr>
          <a:lstStyle/>
          <a:p>
            <a:r>
              <a:rPr lang="en-GB" b="1" dirty="0">
                <a:latin typeface="Roboto" panose="02000000000000000000" pitchFamily="2" charset="0"/>
                <a:ea typeface="Roboto" panose="02000000000000000000" pitchFamily="2" charset="0"/>
              </a:rPr>
              <a:t>Dysregulation </a:t>
            </a:r>
            <a:r>
              <a:rPr lang="en-GB" dirty="0">
                <a:latin typeface="Roboto" panose="02000000000000000000" pitchFamily="2" charset="0"/>
                <a:ea typeface="Roboto" panose="02000000000000000000" pitchFamily="2" charset="0"/>
              </a:rPr>
              <a:t>in immune response</a:t>
            </a:r>
            <a:endParaRPr lang="en-SE"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830DCD91-8DC0-A174-DFBA-E0BF65EB2115}"/>
              </a:ext>
            </a:extLst>
          </p:cNvPr>
          <p:cNvSpPr txBox="1"/>
          <p:nvPr/>
        </p:nvSpPr>
        <p:spPr>
          <a:xfrm>
            <a:off x="6373417" y="5172786"/>
            <a:ext cx="3688075" cy="923330"/>
          </a:xfrm>
          <a:prstGeom prst="rect">
            <a:avLst/>
          </a:prstGeom>
          <a:solidFill>
            <a:schemeClr val="bg2"/>
          </a:solidFill>
        </p:spPr>
        <p:txBody>
          <a:bodyPr wrap="square" rtlCol="0">
            <a:spAutoFit/>
          </a:bodyPr>
          <a:lstStyle/>
          <a:p>
            <a:pPr algn="ctr"/>
            <a:r>
              <a:rPr lang="en-GB" dirty="0"/>
              <a:t>50 million cases/year</a:t>
            </a:r>
          </a:p>
          <a:p>
            <a:pPr algn="ctr"/>
            <a:endParaRPr lang="en-GB" dirty="0"/>
          </a:p>
          <a:p>
            <a:pPr algn="ctr"/>
            <a:r>
              <a:rPr lang="en-GB" dirty="0"/>
              <a:t>Responsible for 20% of global deaths</a:t>
            </a:r>
            <a:endParaRPr lang="en-SE" dirty="0"/>
          </a:p>
        </p:txBody>
      </p:sp>
      <p:sp>
        <p:nvSpPr>
          <p:cNvPr id="2" name="Rectangle 1">
            <a:extLst>
              <a:ext uri="{FF2B5EF4-FFF2-40B4-BE49-F238E27FC236}">
                <a16:creationId xmlns:a16="http://schemas.microsoft.com/office/drawing/2014/main" id="{BEE0AE27-FB29-99EF-D091-81832C440BD3}"/>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Tree>
    <p:extLst>
      <p:ext uri="{BB962C8B-B14F-4D97-AF65-F5344CB8AC3E}">
        <p14:creationId xmlns:p14="http://schemas.microsoft.com/office/powerpoint/2010/main" val="2478992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11860DFF-610B-EF40-B66D-34931B0B65C4}"/>
              </a:ext>
            </a:extLst>
          </p:cNvPr>
          <p:cNvSpPr/>
          <p:nvPr/>
        </p:nvSpPr>
        <p:spPr>
          <a:xfrm>
            <a:off x="4562050" y="264129"/>
            <a:ext cx="3067897" cy="1074902"/>
          </a:xfrm>
          <a:prstGeom prst="round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Sepsis</a:t>
            </a:r>
            <a:endParaRPr lang="en-SE" sz="2400" dirty="0"/>
          </a:p>
        </p:txBody>
      </p:sp>
      <p:sp>
        <p:nvSpPr>
          <p:cNvPr id="17" name="Rectangle: Rounded Corners 16">
            <a:extLst>
              <a:ext uri="{FF2B5EF4-FFF2-40B4-BE49-F238E27FC236}">
                <a16:creationId xmlns:a16="http://schemas.microsoft.com/office/drawing/2014/main" id="{A8DA18AB-A595-91C5-A518-076DB605CCC1}"/>
              </a:ext>
            </a:extLst>
          </p:cNvPr>
          <p:cNvSpPr/>
          <p:nvPr/>
        </p:nvSpPr>
        <p:spPr>
          <a:xfrm>
            <a:off x="609705" y="2052851"/>
            <a:ext cx="1909869" cy="593829"/>
          </a:xfrm>
          <a:prstGeom prst="round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Coagulopathy</a:t>
            </a:r>
            <a:endParaRPr lang="en-SE" sz="2000" dirty="0"/>
          </a:p>
        </p:txBody>
      </p:sp>
      <p:sp>
        <p:nvSpPr>
          <p:cNvPr id="20" name="Rectangle: Rounded Corners 19">
            <a:extLst>
              <a:ext uri="{FF2B5EF4-FFF2-40B4-BE49-F238E27FC236}">
                <a16:creationId xmlns:a16="http://schemas.microsoft.com/office/drawing/2014/main" id="{2FF2BB9B-31A1-884A-EAC7-81ECFAA4AC4B}"/>
              </a:ext>
            </a:extLst>
          </p:cNvPr>
          <p:cNvSpPr/>
          <p:nvPr/>
        </p:nvSpPr>
        <p:spPr>
          <a:xfrm>
            <a:off x="2875385" y="2052850"/>
            <a:ext cx="1909869" cy="593829"/>
          </a:xfrm>
          <a:prstGeom prst="round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ARDS</a:t>
            </a:r>
            <a:endParaRPr lang="en-SE" sz="2000" dirty="0"/>
          </a:p>
        </p:txBody>
      </p:sp>
      <p:sp>
        <p:nvSpPr>
          <p:cNvPr id="23" name="Rectangle: Rounded Corners 22">
            <a:extLst>
              <a:ext uri="{FF2B5EF4-FFF2-40B4-BE49-F238E27FC236}">
                <a16:creationId xmlns:a16="http://schemas.microsoft.com/office/drawing/2014/main" id="{D3EA929F-9CB1-B404-3F28-1C045A7EE307}"/>
              </a:ext>
            </a:extLst>
          </p:cNvPr>
          <p:cNvSpPr/>
          <p:nvPr/>
        </p:nvSpPr>
        <p:spPr>
          <a:xfrm>
            <a:off x="5141065" y="2052850"/>
            <a:ext cx="1909869" cy="593829"/>
          </a:xfrm>
          <a:prstGeom prst="round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AKI</a:t>
            </a:r>
            <a:endParaRPr lang="en-SE" sz="2000" dirty="0"/>
          </a:p>
        </p:txBody>
      </p:sp>
      <p:sp>
        <p:nvSpPr>
          <p:cNvPr id="24" name="Rectangle: Rounded Corners 23">
            <a:extLst>
              <a:ext uri="{FF2B5EF4-FFF2-40B4-BE49-F238E27FC236}">
                <a16:creationId xmlns:a16="http://schemas.microsoft.com/office/drawing/2014/main" id="{B0A30504-7063-927C-3691-4B97B10E9C04}"/>
              </a:ext>
            </a:extLst>
          </p:cNvPr>
          <p:cNvSpPr/>
          <p:nvPr/>
        </p:nvSpPr>
        <p:spPr>
          <a:xfrm>
            <a:off x="7396374" y="2052850"/>
            <a:ext cx="1909869" cy="593829"/>
          </a:xfrm>
          <a:prstGeom prst="round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Septic chock</a:t>
            </a:r>
            <a:endParaRPr lang="en-SE" sz="2000" dirty="0"/>
          </a:p>
        </p:txBody>
      </p:sp>
      <p:sp>
        <p:nvSpPr>
          <p:cNvPr id="37" name="Rectangle: Rounded Corners 36">
            <a:extLst>
              <a:ext uri="{FF2B5EF4-FFF2-40B4-BE49-F238E27FC236}">
                <a16:creationId xmlns:a16="http://schemas.microsoft.com/office/drawing/2014/main" id="{8AAB7F06-08EB-FF65-BD58-9D6645B894D7}"/>
              </a:ext>
            </a:extLst>
          </p:cNvPr>
          <p:cNvSpPr/>
          <p:nvPr/>
        </p:nvSpPr>
        <p:spPr>
          <a:xfrm>
            <a:off x="9651683" y="2052849"/>
            <a:ext cx="1909869" cy="593829"/>
          </a:xfrm>
          <a:prstGeom prst="round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a:t>
            </a:r>
            <a:endParaRPr lang="en-SE" sz="2000" dirty="0"/>
          </a:p>
        </p:txBody>
      </p:sp>
      <p:cxnSp>
        <p:nvCxnSpPr>
          <p:cNvPr id="46" name="Straight Arrow Connector 45">
            <a:extLst>
              <a:ext uri="{FF2B5EF4-FFF2-40B4-BE49-F238E27FC236}">
                <a16:creationId xmlns:a16="http://schemas.microsoft.com/office/drawing/2014/main" id="{B8DC883D-1A4D-944B-3BF9-1FCD42B4D864}"/>
              </a:ext>
            </a:extLst>
          </p:cNvPr>
          <p:cNvCxnSpPr>
            <a:cxnSpLocks/>
          </p:cNvCxnSpPr>
          <p:nvPr/>
        </p:nvCxnSpPr>
        <p:spPr>
          <a:xfrm flipH="1">
            <a:off x="5445549" y="2865120"/>
            <a:ext cx="467465" cy="11887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0BCBDFE1-2F45-9E20-BD59-C406F7AB1718}"/>
              </a:ext>
            </a:extLst>
          </p:cNvPr>
          <p:cNvCxnSpPr>
            <a:cxnSpLocks/>
          </p:cNvCxnSpPr>
          <p:nvPr/>
        </p:nvCxnSpPr>
        <p:spPr>
          <a:xfrm>
            <a:off x="6385506" y="2865120"/>
            <a:ext cx="548640" cy="11887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D9910F27-B7E0-F6DA-7C38-62DD81A41630}"/>
              </a:ext>
            </a:extLst>
          </p:cNvPr>
          <p:cNvSpPr txBox="1"/>
          <p:nvPr/>
        </p:nvSpPr>
        <p:spPr>
          <a:xfrm>
            <a:off x="4338321" y="4165600"/>
            <a:ext cx="2021735" cy="369332"/>
          </a:xfrm>
          <a:prstGeom prst="rect">
            <a:avLst/>
          </a:prstGeom>
          <a:noFill/>
        </p:spPr>
        <p:txBody>
          <a:bodyPr wrap="square" rtlCol="0">
            <a:spAutoFit/>
          </a:bodyPr>
          <a:lstStyle/>
          <a:p>
            <a:r>
              <a:rPr lang="en-GB" dirty="0"/>
              <a:t>Subphenotype</a:t>
            </a:r>
            <a:r>
              <a:rPr lang="en-GB" b="1" dirty="0"/>
              <a:t> 1</a:t>
            </a:r>
            <a:endParaRPr lang="en-SE" b="1" dirty="0"/>
          </a:p>
        </p:txBody>
      </p:sp>
      <p:sp>
        <p:nvSpPr>
          <p:cNvPr id="56" name="TextBox 55">
            <a:extLst>
              <a:ext uri="{FF2B5EF4-FFF2-40B4-BE49-F238E27FC236}">
                <a16:creationId xmlns:a16="http://schemas.microsoft.com/office/drawing/2014/main" id="{2FDA2857-506F-3C21-5D7F-7C46C0692687}"/>
              </a:ext>
            </a:extLst>
          </p:cNvPr>
          <p:cNvSpPr txBox="1"/>
          <p:nvPr/>
        </p:nvSpPr>
        <p:spPr>
          <a:xfrm>
            <a:off x="6385506" y="4165600"/>
            <a:ext cx="2021735" cy="369332"/>
          </a:xfrm>
          <a:prstGeom prst="rect">
            <a:avLst/>
          </a:prstGeom>
          <a:noFill/>
        </p:spPr>
        <p:txBody>
          <a:bodyPr wrap="square" rtlCol="0">
            <a:spAutoFit/>
          </a:bodyPr>
          <a:lstStyle/>
          <a:p>
            <a:r>
              <a:rPr lang="en-GB" dirty="0"/>
              <a:t>Subphenotype</a:t>
            </a:r>
            <a:r>
              <a:rPr lang="en-GB" b="1" dirty="0"/>
              <a:t> 2</a:t>
            </a:r>
            <a:endParaRPr lang="en-SE" b="1" dirty="0"/>
          </a:p>
        </p:txBody>
      </p:sp>
      <p:pic>
        <p:nvPicPr>
          <p:cNvPr id="60" name="Picture 59">
            <a:extLst>
              <a:ext uri="{FF2B5EF4-FFF2-40B4-BE49-F238E27FC236}">
                <a16:creationId xmlns:a16="http://schemas.microsoft.com/office/drawing/2014/main" id="{7E95C3A7-6C19-D25B-76A6-760DC65B1518}"/>
              </a:ext>
            </a:extLst>
          </p:cNvPr>
          <p:cNvPicPr>
            <a:picLocks noChangeAspect="1"/>
          </p:cNvPicPr>
          <p:nvPr/>
        </p:nvPicPr>
        <p:blipFill>
          <a:blip r:embed="rId2"/>
          <a:stretch>
            <a:fillRect/>
          </a:stretch>
        </p:blipFill>
        <p:spPr>
          <a:xfrm>
            <a:off x="7731760" y="5248751"/>
            <a:ext cx="4375531" cy="1478148"/>
          </a:xfrm>
          <a:prstGeom prst="rect">
            <a:avLst/>
          </a:prstGeom>
        </p:spPr>
      </p:pic>
      <p:sp>
        <p:nvSpPr>
          <p:cNvPr id="2" name="TextBox 1">
            <a:extLst>
              <a:ext uri="{FF2B5EF4-FFF2-40B4-BE49-F238E27FC236}">
                <a16:creationId xmlns:a16="http://schemas.microsoft.com/office/drawing/2014/main" id="{8FFA4F9D-8ED6-837A-2702-D0FEBF13F23C}"/>
              </a:ext>
            </a:extLst>
          </p:cNvPr>
          <p:cNvSpPr txBox="1"/>
          <p:nvPr/>
        </p:nvSpPr>
        <p:spPr>
          <a:xfrm>
            <a:off x="7893428" y="616914"/>
            <a:ext cx="3516510" cy="369332"/>
          </a:xfrm>
          <a:prstGeom prst="rect">
            <a:avLst/>
          </a:prstGeom>
          <a:noFill/>
        </p:spPr>
        <p:txBody>
          <a:bodyPr wrap="square" rtlCol="0">
            <a:spAutoFit/>
          </a:bodyPr>
          <a:lstStyle/>
          <a:p>
            <a:r>
              <a:rPr lang="en-GB" b="1" dirty="0"/>
              <a:t>Syndrome </a:t>
            </a:r>
            <a:r>
              <a:rPr lang="en-GB" dirty="0"/>
              <a:t>– collection of symptoms</a:t>
            </a:r>
            <a:endParaRPr lang="en-SE" b="1" dirty="0"/>
          </a:p>
        </p:txBody>
      </p:sp>
      <p:sp>
        <p:nvSpPr>
          <p:cNvPr id="3" name="Rectangle 2">
            <a:extLst>
              <a:ext uri="{FF2B5EF4-FFF2-40B4-BE49-F238E27FC236}">
                <a16:creationId xmlns:a16="http://schemas.microsoft.com/office/drawing/2014/main" id="{5DD975FC-69C6-DFA0-C861-4444E127076E}"/>
              </a:ext>
            </a:extLst>
          </p:cNvPr>
          <p:cNvSpPr/>
          <p:nvPr/>
        </p:nvSpPr>
        <p:spPr>
          <a:xfrm>
            <a:off x="9996854" y="6299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Tree>
    <p:extLst>
      <p:ext uri="{BB962C8B-B14F-4D97-AF65-F5344CB8AC3E}">
        <p14:creationId xmlns:p14="http://schemas.microsoft.com/office/powerpoint/2010/main" val="2627499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11860DFF-610B-EF40-B66D-34931B0B65C4}"/>
              </a:ext>
            </a:extLst>
          </p:cNvPr>
          <p:cNvSpPr/>
          <p:nvPr/>
        </p:nvSpPr>
        <p:spPr>
          <a:xfrm>
            <a:off x="4562050" y="264129"/>
            <a:ext cx="3067897" cy="1074902"/>
          </a:xfrm>
          <a:prstGeom prst="round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Sepsis</a:t>
            </a:r>
            <a:endParaRPr lang="en-SE" sz="2400" dirty="0"/>
          </a:p>
        </p:txBody>
      </p:sp>
      <p:sp>
        <p:nvSpPr>
          <p:cNvPr id="17" name="Rectangle: Rounded Corners 16">
            <a:extLst>
              <a:ext uri="{FF2B5EF4-FFF2-40B4-BE49-F238E27FC236}">
                <a16:creationId xmlns:a16="http://schemas.microsoft.com/office/drawing/2014/main" id="{A8DA18AB-A595-91C5-A518-076DB605CCC1}"/>
              </a:ext>
            </a:extLst>
          </p:cNvPr>
          <p:cNvSpPr/>
          <p:nvPr/>
        </p:nvSpPr>
        <p:spPr>
          <a:xfrm>
            <a:off x="609705" y="2052851"/>
            <a:ext cx="1909869" cy="593829"/>
          </a:xfrm>
          <a:prstGeom prst="round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Coagulopathy</a:t>
            </a:r>
            <a:endParaRPr lang="en-SE" sz="2000" dirty="0"/>
          </a:p>
        </p:txBody>
      </p:sp>
      <p:sp>
        <p:nvSpPr>
          <p:cNvPr id="20" name="Rectangle: Rounded Corners 19">
            <a:extLst>
              <a:ext uri="{FF2B5EF4-FFF2-40B4-BE49-F238E27FC236}">
                <a16:creationId xmlns:a16="http://schemas.microsoft.com/office/drawing/2014/main" id="{2FF2BB9B-31A1-884A-EAC7-81ECFAA4AC4B}"/>
              </a:ext>
            </a:extLst>
          </p:cNvPr>
          <p:cNvSpPr/>
          <p:nvPr/>
        </p:nvSpPr>
        <p:spPr>
          <a:xfrm>
            <a:off x="2875385" y="2052850"/>
            <a:ext cx="1909869" cy="593829"/>
          </a:xfrm>
          <a:prstGeom prst="round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ARDS</a:t>
            </a:r>
            <a:endParaRPr lang="en-SE" sz="2000" dirty="0"/>
          </a:p>
        </p:txBody>
      </p:sp>
      <p:sp>
        <p:nvSpPr>
          <p:cNvPr id="23" name="Rectangle: Rounded Corners 22">
            <a:extLst>
              <a:ext uri="{FF2B5EF4-FFF2-40B4-BE49-F238E27FC236}">
                <a16:creationId xmlns:a16="http://schemas.microsoft.com/office/drawing/2014/main" id="{D3EA929F-9CB1-B404-3F28-1C045A7EE307}"/>
              </a:ext>
            </a:extLst>
          </p:cNvPr>
          <p:cNvSpPr/>
          <p:nvPr/>
        </p:nvSpPr>
        <p:spPr>
          <a:xfrm>
            <a:off x="5141065" y="2052850"/>
            <a:ext cx="1909869" cy="593829"/>
          </a:xfrm>
          <a:prstGeom prst="round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AKI</a:t>
            </a:r>
            <a:endParaRPr lang="en-SE" sz="2000" dirty="0"/>
          </a:p>
        </p:txBody>
      </p:sp>
      <p:sp>
        <p:nvSpPr>
          <p:cNvPr id="24" name="Rectangle: Rounded Corners 23">
            <a:extLst>
              <a:ext uri="{FF2B5EF4-FFF2-40B4-BE49-F238E27FC236}">
                <a16:creationId xmlns:a16="http://schemas.microsoft.com/office/drawing/2014/main" id="{B0A30504-7063-927C-3691-4B97B10E9C04}"/>
              </a:ext>
            </a:extLst>
          </p:cNvPr>
          <p:cNvSpPr/>
          <p:nvPr/>
        </p:nvSpPr>
        <p:spPr>
          <a:xfrm>
            <a:off x="7396374" y="2052850"/>
            <a:ext cx="1909869" cy="593829"/>
          </a:xfrm>
          <a:prstGeom prst="round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Septic chock</a:t>
            </a:r>
            <a:endParaRPr lang="en-SE" sz="2000" dirty="0"/>
          </a:p>
        </p:txBody>
      </p:sp>
      <p:sp>
        <p:nvSpPr>
          <p:cNvPr id="37" name="Rectangle: Rounded Corners 36">
            <a:extLst>
              <a:ext uri="{FF2B5EF4-FFF2-40B4-BE49-F238E27FC236}">
                <a16:creationId xmlns:a16="http://schemas.microsoft.com/office/drawing/2014/main" id="{8AAB7F06-08EB-FF65-BD58-9D6645B894D7}"/>
              </a:ext>
            </a:extLst>
          </p:cNvPr>
          <p:cNvSpPr/>
          <p:nvPr/>
        </p:nvSpPr>
        <p:spPr>
          <a:xfrm>
            <a:off x="9651683" y="2052849"/>
            <a:ext cx="1909869" cy="593829"/>
          </a:xfrm>
          <a:prstGeom prst="round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a:t>
            </a:r>
            <a:endParaRPr lang="en-SE" sz="2000" dirty="0"/>
          </a:p>
        </p:txBody>
      </p:sp>
      <p:cxnSp>
        <p:nvCxnSpPr>
          <p:cNvPr id="46" name="Straight Arrow Connector 45">
            <a:extLst>
              <a:ext uri="{FF2B5EF4-FFF2-40B4-BE49-F238E27FC236}">
                <a16:creationId xmlns:a16="http://schemas.microsoft.com/office/drawing/2014/main" id="{B8DC883D-1A4D-944B-3BF9-1FCD42B4D864}"/>
              </a:ext>
            </a:extLst>
          </p:cNvPr>
          <p:cNvCxnSpPr>
            <a:cxnSpLocks/>
          </p:cNvCxnSpPr>
          <p:nvPr/>
        </p:nvCxnSpPr>
        <p:spPr>
          <a:xfrm flipH="1">
            <a:off x="5445549" y="2865120"/>
            <a:ext cx="467465" cy="11887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0BCBDFE1-2F45-9E20-BD59-C406F7AB1718}"/>
              </a:ext>
            </a:extLst>
          </p:cNvPr>
          <p:cNvCxnSpPr>
            <a:cxnSpLocks/>
          </p:cNvCxnSpPr>
          <p:nvPr/>
        </p:nvCxnSpPr>
        <p:spPr>
          <a:xfrm>
            <a:off x="6385506" y="2865120"/>
            <a:ext cx="548640" cy="11887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D9910F27-B7E0-F6DA-7C38-62DD81A41630}"/>
              </a:ext>
            </a:extLst>
          </p:cNvPr>
          <p:cNvSpPr txBox="1"/>
          <p:nvPr/>
        </p:nvSpPr>
        <p:spPr>
          <a:xfrm>
            <a:off x="4338321" y="4165600"/>
            <a:ext cx="2021735" cy="369332"/>
          </a:xfrm>
          <a:prstGeom prst="rect">
            <a:avLst/>
          </a:prstGeom>
          <a:noFill/>
        </p:spPr>
        <p:txBody>
          <a:bodyPr wrap="square" rtlCol="0">
            <a:spAutoFit/>
          </a:bodyPr>
          <a:lstStyle/>
          <a:p>
            <a:r>
              <a:rPr lang="en-GB" dirty="0"/>
              <a:t>Subphenotype</a:t>
            </a:r>
            <a:r>
              <a:rPr lang="en-GB" b="1" dirty="0"/>
              <a:t> 1</a:t>
            </a:r>
            <a:endParaRPr lang="en-SE" b="1" dirty="0"/>
          </a:p>
        </p:txBody>
      </p:sp>
      <p:sp>
        <p:nvSpPr>
          <p:cNvPr id="56" name="TextBox 55">
            <a:extLst>
              <a:ext uri="{FF2B5EF4-FFF2-40B4-BE49-F238E27FC236}">
                <a16:creationId xmlns:a16="http://schemas.microsoft.com/office/drawing/2014/main" id="{2FDA2857-506F-3C21-5D7F-7C46C0692687}"/>
              </a:ext>
            </a:extLst>
          </p:cNvPr>
          <p:cNvSpPr txBox="1"/>
          <p:nvPr/>
        </p:nvSpPr>
        <p:spPr>
          <a:xfrm>
            <a:off x="6385506" y="4165600"/>
            <a:ext cx="2021735" cy="369332"/>
          </a:xfrm>
          <a:prstGeom prst="rect">
            <a:avLst/>
          </a:prstGeom>
          <a:noFill/>
        </p:spPr>
        <p:txBody>
          <a:bodyPr wrap="square" rtlCol="0">
            <a:spAutoFit/>
          </a:bodyPr>
          <a:lstStyle/>
          <a:p>
            <a:r>
              <a:rPr lang="en-GB" dirty="0"/>
              <a:t>Subphenotype</a:t>
            </a:r>
            <a:r>
              <a:rPr lang="en-GB" b="1" dirty="0"/>
              <a:t> 2</a:t>
            </a:r>
            <a:endParaRPr lang="en-SE" b="1" dirty="0"/>
          </a:p>
        </p:txBody>
      </p:sp>
      <p:pic>
        <p:nvPicPr>
          <p:cNvPr id="60" name="Picture 59">
            <a:extLst>
              <a:ext uri="{FF2B5EF4-FFF2-40B4-BE49-F238E27FC236}">
                <a16:creationId xmlns:a16="http://schemas.microsoft.com/office/drawing/2014/main" id="{7E95C3A7-6C19-D25B-76A6-760DC65B1518}"/>
              </a:ext>
            </a:extLst>
          </p:cNvPr>
          <p:cNvPicPr>
            <a:picLocks noChangeAspect="1"/>
          </p:cNvPicPr>
          <p:nvPr/>
        </p:nvPicPr>
        <p:blipFill>
          <a:blip r:embed="rId2"/>
          <a:stretch>
            <a:fillRect/>
          </a:stretch>
        </p:blipFill>
        <p:spPr>
          <a:xfrm>
            <a:off x="7731760" y="5248751"/>
            <a:ext cx="4375531" cy="1478148"/>
          </a:xfrm>
          <a:prstGeom prst="rect">
            <a:avLst/>
          </a:prstGeom>
        </p:spPr>
      </p:pic>
      <p:sp>
        <p:nvSpPr>
          <p:cNvPr id="2" name="TextBox 1">
            <a:extLst>
              <a:ext uri="{FF2B5EF4-FFF2-40B4-BE49-F238E27FC236}">
                <a16:creationId xmlns:a16="http://schemas.microsoft.com/office/drawing/2014/main" id="{631216D4-81F2-A4F8-2DCE-F4599A93303C}"/>
              </a:ext>
            </a:extLst>
          </p:cNvPr>
          <p:cNvSpPr txBox="1"/>
          <p:nvPr/>
        </p:nvSpPr>
        <p:spPr>
          <a:xfrm>
            <a:off x="584148" y="5032098"/>
            <a:ext cx="6466786" cy="1631216"/>
          </a:xfrm>
          <a:prstGeom prst="rect">
            <a:avLst/>
          </a:prstGeom>
          <a:noFill/>
        </p:spPr>
        <p:txBody>
          <a:bodyPr wrap="square" rtlCol="0">
            <a:spAutoFit/>
          </a:bodyPr>
          <a:lstStyle/>
          <a:p>
            <a:r>
              <a:rPr lang="en-GB" sz="2000" b="1" dirty="0">
                <a:latin typeface="Roboto" panose="02000000000000000000" pitchFamily="2" charset="0"/>
                <a:ea typeface="Roboto" panose="02000000000000000000" pitchFamily="2" charset="0"/>
              </a:rPr>
              <a:t>Problem</a:t>
            </a:r>
          </a:p>
          <a:p>
            <a:r>
              <a:rPr lang="en-GB" sz="2000" dirty="0">
                <a:latin typeface="Roboto" panose="02000000000000000000" pitchFamily="2" charset="0"/>
                <a:ea typeface="Roboto" panose="02000000000000000000" pitchFamily="2" charset="0"/>
              </a:rPr>
              <a:t>Sepsis is a </a:t>
            </a:r>
            <a:r>
              <a:rPr lang="en-GB" sz="2000" b="1" dirty="0">
                <a:latin typeface="Roboto" panose="02000000000000000000" pitchFamily="2" charset="0"/>
                <a:ea typeface="Roboto" panose="02000000000000000000" pitchFamily="2" charset="0"/>
              </a:rPr>
              <a:t>complex and diverse </a:t>
            </a:r>
            <a:r>
              <a:rPr lang="en-GB" sz="2000" dirty="0">
                <a:latin typeface="Roboto" panose="02000000000000000000" pitchFamily="2" charset="0"/>
                <a:ea typeface="Roboto" panose="02000000000000000000" pitchFamily="2" charset="0"/>
              </a:rPr>
              <a:t>syndrome. Further understanding of the underlying biology of endotypes and subphenotypes is necessary for targeted therapeutics. </a:t>
            </a:r>
            <a:endParaRPr lang="en-SE" sz="2000" dirty="0">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3213D3FF-5B19-BD0B-7CBF-023336C9C05C}"/>
              </a:ext>
            </a:extLst>
          </p:cNvPr>
          <p:cNvSpPr txBox="1"/>
          <p:nvPr/>
        </p:nvSpPr>
        <p:spPr>
          <a:xfrm>
            <a:off x="7893428" y="616914"/>
            <a:ext cx="3516510" cy="369332"/>
          </a:xfrm>
          <a:prstGeom prst="rect">
            <a:avLst/>
          </a:prstGeom>
          <a:noFill/>
        </p:spPr>
        <p:txBody>
          <a:bodyPr wrap="square" rtlCol="0">
            <a:spAutoFit/>
          </a:bodyPr>
          <a:lstStyle/>
          <a:p>
            <a:r>
              <a:rPr lang="en-GB" b="1" dirty="0"/>
              <a:t>Syndrome </a:t>
            </a:r>
            <a:r>
              <a:rPr lang="en-GB" dirty="0"/>
              <a:t>– collection of symptoms</a:t>
            </a:r>
            <a:endParaRPr lang="en-SE" b="1" dirty="0"/>
          </a:p>
        </p:txBody>
      </p:sp>
      <p:sp>
        <p:nvSpPr>
          <p:cNvPr id="4" name="Rectangle 3">
            <a:extLst>
              <a:ext uri="{FF2B5EF4-FFF2-40B4-BE49-F238E27FC236}">
                <a16:creationId xmlns:a16="http://schemas.microsoft.com/office/drawing/2014/main" id="{1A5E61A9-3319-2B23-BE23-CB2D50DF1B39}"/>
              </a:ext>
            </a:extLst>
          </p:cNvPr>
          <p:cNvSpPr/>
          <p:nvPr/>
        </p:nvSpPr>
        <p:spPr>
          <a:xfrm>
            <a:off x="9996854" y="6299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Tree>
    <p:extLst>
      <p:ext uri="{BB962C8B-B14F-4D97-AF65-F5344CB8AC3E}">
        <p14:creationId xmlns:p14="http://schemas.microsoft.com/office/powerpoint/2010/main" val="868005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7C928-AC5C-AB64-47C3-28474CD6C3A1}"/>
              </a:ext>
            </a:extLst>
          </p:cNvPr>
          <p:cNvSpPr txBox="1"/>
          <p:nvPr/>
        </p:nvSpPr>
        <p:spPr>
          <a:xfrm>
            <a:off x="1869440" y="2418080"/>
            <a:ext cx="8727440" cy="2492990"/>
          </a:xfrm>
          <a:prstGeom prst="rect">
            <a:avLst/>
          </a:prstGeom>
          <a:noFill/>
        </p:spPr>
        <p:txBody>
          <a:bodyPr wrap="square" rtlCol="0">
            <a:spAutoFit/>
          </a:bodyPr>
          <a:lstStyle/>
          <a:p>
            <a:pPr algn="ctr"/>
            <a:r>
              <a:rPr lang="en-GB" sz="2600" b="1" dirty="0"/>
              <a:t>Aim</a:t>
            </a:r>
          </a:p>
          <a:p>
            <a:pPr algn="ctr"/>
            <a:r>
              <a:rPr lang="en-GB" sz="2600" dirty="0"/>
              <a:t>Utilize machine learning to enhance our understanding of the underlying biology of 2 subphenotypes of septic AKI</a:t>
            </a:r>
          </a:p>
          <a:p>
            <a:pPr algn="ctr"/>
            <a:endParaRPr lang="en-GB" sz="2600" dirty="0"/>
          </a:p>
          <a:p>
            <a:pPr algn="ctr"/>
            <a:r>
              <a:rPr lang="en-GB" sz="2600" dirty="0"/>
              <a:t>*we also added a COVID-19 dataset, but you know about that disease already</a:t>
            </a:r>
            <a:endParaRPr lang="en-SE" sz="2600" dirty="0"/>
          </a:p>
        </p:txBody>
      </p:sp>
      <p:sp>
        <p:nvSpPr>
          <p:cNvPr id="2" name="Rectangle 1">
            <a:extLst>
              <a:ext uri="{FF2B5EF4-FFF2-40B4-BE49-F238E27FC236}">
                <a16:creationId xmlns:a16="http://schemas.microsoft.com/office/drawing/2014/main" id="{15BF18C3-8E22-B2BE-EFCD-6946709FEFA2}"/>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Tree>
    <p:extLst>
      <p:ext uri="{BB962C8B-B14F-4D97-AF65-F5344CB8AC3E}">
        <p14:creationId xmlns:p14="http://schemas.microsoft.com/office/powerpoint/2010/main" val="16156473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D01A-1840-DD66-7438-E21B0FE0DA6B}"/>
              </a:ext>
            </a:extLst>
          </p:cNvPr>
          <p:cNvSpPr>
            <a:spLocks noGrp="1"/>
          </p:cNvSpPr>
          <p:nvPr>
            <p:ph type="title"/>
          </p:nvPr>
        </p:nvSpPr>
        <p:spPr/>
        <p:txBody>
          <a:bodyPr/>
          <a:lstStyle/>
          <a:p>
            <a:pPr algn="ctr"/>
            <a:r>
              <a:rPr lang="en-GB" dirty="0"/>
              <a:t>(</a:t>
            </a:r>
            <a:r>
              <a:rPr lang="en-GB" dirty="0" err="1"/>
              <a:t>Prote</a:t>
            </a:r>
            <a:r>
              <a:rPr lang="en-GB" dirty="0"/>
              <a:t>)omics context</a:t>
            </a:r>
            <a:endParaRPr lang="en-SE" dirty="0"/>
          </a:p>
        </p:txBody>
      </p:sp>
      <p:pic>
        <p:nvPicPr>
          <p:cNvPr id="2050" name="Picture 2" descr="Neural networks – TikZ.net">
            <a:extLst>
              <a:ext uri="{FF2B5EF4-FFF2-40B4-BE49-F238E27FC236}">
                <a16:creationId xmlns:a16="http://schemas.microsoft.com/office/drawing/2014/main" id="{E6FDE24D-97BF-B096-441D-7001CB679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1197" y="1690688"/>
            <a:ext cx="3642867" cy="25986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3D3243-031D-241F-9DC8-738CBAB3DFD0}"/>
              </a:ext>
            </a:extLst>
          </p:cNvPr>
          <p:cNvSpPr txBox="1"/>
          <p:nvPr/>
        </p:nvSpPr>
        <p:spPr>
          <a:xfrm>
            <a:off x="1597885" y="1798860"/>
            <a:ext cx="1347537" cy="646331"/>
          </a:xfrm>
          <a:prstGeom prst="rect">
            <a:avLst/>
          </a:prstGeom>
          <a:solidFill>
            <a:schemeClr val="bg2"/>
          </a:solidFill>
        </p:spPr>
        <p:txBody>
          <a:bodyPr wrap="square" rtlCol="0">
            <a:spAutoFit/>
          </a:bodyPr>
          <a:lstStyle/>
          <a:p>
            <a:pPr algn="ctr"/>
            <a:r>
              <a:rPr lang="en-GB" dirty="0"/>
              <a:t>Quantified proteins</a:t>
            </a:r>
            <a:endParaRPr lang="en-SE" dirty="0"/>
          </a:p>
        </p:txBody>
      </p:sp>
      <p:sp>
        <p:nvSpPr>
          <p:cNvPr id="5" name="TextBox 4">
            <a:extLst>
              <a:ext uri="{FF2B5EF4-FFF2-40B4-BE49-F238E27FC236}">
                <a16:creationId xmlns:a16="http://schemas.microsoft.com/office/drawing/2014/main" id="{89D96620-E248-436F-B79D-5A66A53ED4DE}"/>
              </a:ext>
            </a:extLst>
          </p:cNvPr>
          <p:cNvSpPr txBox="1"/>
          <p:nvPr/>
        </p:nvSpPr>
        <p:spPr>
          <a:xfrm>
            <a:off x="8622631" y="1994642"/>
            <a:ext cx="1894276" cy="646331"/>
          </a:xfrm>
          <a:prstGeom prst="rect">
            <a:avLst/>
          </a:prstGeom>
          <a:solidFill>
            <a:schemeClr val="bg2"/>
          </a:solidFill>
        </p:spPr>
        <p:txBody>
          <a:bodyPr wrap="square" rtlCol="0">
            <a:spAutoFit/>
          </a:bodyPr>
          <a:lstStyle/>
          <a:p>
            <a:pPr algn="ctr"/>
            <a:r>
              <a:rPr lang="en-GB" dirty="0"/>
              <a:t>Classification of e.g. disease</a:t>
            </a:r>
            <a:endParaRPr lang="en-SE" dirty="0"/>
          </a:p>
        </p:txBody>
      </p:sp>
      <p:cxnSp>
        <p:nvCxnSpPr>
          <p:cNvPr id="7" name="Straight Arrow Connector 6">
            <a:extLst>
              <a:ext uri="{FF2B5EF4-FFF2-40B4-BE49-F238E27FC236}">
                <a16:creationId xmlns:a16="http://schemas.microsoft.com/office/drawing/2014/main" id="{8E96B6B7-B5BA-54F2-C078-ED701351B249}"/>
              </a:ext>
            </a:extLst>
          </p:cNvPr>
          <p:cNvCxnSpPr/>
          <p:nvPr/>
        </p:nvCxnSpPr>
        <p:spPr>
          <a:xfrm>
            <a:off x="3208421" y="3028409"/>
            <a:ext cx="6336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CDC9E99-BA3C-037A-5C07-C51616707CBA}"/>
              </a:ext>
            </a:extLst>
          </p:cNvPr>
          <p:cNvCxnSpPr/>
          <p:nvPr/>
        </p:nvCxnSpPr>
        <p:spPr>
          <a:xfrm>
            <a:off x="7780421" y="3046139"/>
            <a:ext cx="6336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8AE8C61-2708-C877-FB65-97CABBF5EBD4}"/>
              </a:ext>
            </a:extLst>
          </p:cNvPr>
          <p:cNvSpPr txBox="1"/>
          <p:nvPr/>
        </p:nvSpPr>
        <p:spPr>
          <a:xfrm>
            <a:off x="8622631" y="3293142"/>
            <a:ext cx="1894276" cy="646331"/>
          </a:xfrm>
          <a:prstGeom prst="rect">
            <a:avLst/>
          </a:prstGeom>
          <a:solidFill>
            <a:schemeClr val="bg2"/>
          </a:solidFill>
        </p:spPr>
        <p:txBody>
          <a:bodyPr wrap="square" rtlCol="0">
            <a:spAutoFit/>
          </a:bodyPr>
          <a:lstStyle/>
          <a:p>
            <a:pPr algn="ctr"/>
            <a:r>
              <a:rPr lang="en-GB"/>
              <a:t>Regression of disease severity</a:t>
            </a:r>
            <a:endParaRPr lang="en-SE"/>
          </a:p>
        </p:txBody>
      </p:sp>
      <p:sp>
        <p:nvSpPr>
          <p:cNvPr id="11" name="TextBox 10">
            <a:extLst>
              <a:ext uri="{FF2B5EF4-FFF2-40B4-BE49-F238E27FC236}">
                <a16:creationId xmlns:a16="http://schemas.microsoft.com/office/drawing/2014/main" id="{09ED1A6F-487F-98E0-76BF-19451ACFF22A}"/>
              </a:ext>
            </a:extLst>
          </p:cNvPr>
          <p:cNvSpPr txBox="1"/>
          <p:nvPr/>
        </p:nvSpPr>
        <p:spPr>
          <a:xfrm>
            <a:off x="5690263" y="5305811"/>
            <a:ext cx="3032567" cy="369332"/>
          </a:xfrm>
          <a:prstGeom prst="rect">
            <a:avLst/>
          </a:prstGeom>
          <a:noFill/>
        </p:spPr>
        <p:txBody>
          <a:bodyPr wrap="square" rtlCol="0">
            <a:spAutoFit/>
          </a:bodyPr>
          <a:lstStyle/>
          <a:p>
            <a:pPr algn="ctr"/>
            <a:r>
              <a:rPr lang="en-SE"/>
              <a:t>Replacing DE-analysis</a:t>
            </a:r>
          </a:p>
        </p:txBody>
      </p:sp>
      <p:cxnSp>
        <p:nvCxnSpPr>
          <p:cNvPr id="13" name="Elbow Connector 12">
            <a:extLst>
              <a:ext uri="{FF2B5EF4-FFF2-40B4-BE49-F238E27FC236}">
                <a16:creationId xmlns:a16="http://schemas.microsoft.com/office/drawing/2014/main" id="{29D97174-4444-1C93-2B55-BBCD8603250E}"/>
              </a:ext>
            </a:extLst>
          </p:cNvPr>
          <p:cNvCxnSpPr>
            <a:cxnSpLocks/>
          </p:cNvCxnSpPr>
          <p:nvPr/>
        </p:nvCxnSpPr>
        <p:spPr>
          <a:xfrm rot="16200000" flipH="1">
            <a:off x="4013964" y="4338055"/>
            <a:ext cx="757261" cy="45140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8F0E2A7-C42A-CF1B-4E13-6FB5EB63B038}"/>
              </a:ext>
            </a:extLst>
          </p:cNvPr>
          <p:cNvSpPr txBox="1"/>
          <p:nvPr/>
        </p:nvSpPr>
        <p:spPr>
          <a:xfrm>
            <a:off x="3980625" y="5147162"/>
            <a:ext cx="1275347" cy="646331"/>
          </a:xfrm>
          <a:prstGeom prst="rect">
            <a:avLst/>
          </a:prstGeom>
          <a:solidFill>
            <a:schemeClr val="bg2"/>
          </a:solidFill>
        </p:spPr>
        <p:txBody>
          <a:bodyPr wrap="square" rtlCol="0">
            <a:spAutoFit/>
          </a:bodyPr>
          <a:lstStyle/>
          <a:p>
            <a:pPr algn="ctr"/>
            <a:r>
              <a:rPr lang="en-SE"/>
              <a:t>Important proteins</a:t>
            </a:r>
          </a:p>
        </p:txBody>
      </p:sp>
      <p:sp>
        <p:nvSpPr>
          <p:cNvPr id="3" name="TextBox 2">
            <a:extLst>
              <a:ext uri="{FF2B5EF4-FFF2-40B4-BE49-F238E27FC236}">
                <a16:creationId xmlns:a16="http://schemas.microsoft.com/office/drawing/2014/main" id="{59C51A97-EB05-1515-E92B-1DAA90D8A795}"/>
              </a:ext>
            </a:extLst>
          </p:cNvPr>
          <p:cNvSpPr txBox="1"/>
          <p:nvPr/>
        </p:nvSpPr>
        <p:spPr>
          <a:xfrm>
            <a:off x="2411242" y="4366129"/>
            <a:ext cx="1672801" cy="1200329"/>
          </a:xfrm>
          <a:prstGeom prst="rect">
            <a:avLst/>
          </a:prstGeom>
          <a:noFill/>
        </p:spPr>
        <p:txBody>
          <a:bodyPr wrap="square" rtlCol="0">
            <a:spAutoFit/>
          </a:bodyPr>
          <a:lstStyle/>
          <a:p>
            <a:pPr algn="ctr"/>
            <a:r>
              <a:rPr lang="en-SE" dirty="0"/>
              <a:t>DeepExplainer (modified DeepLift with SHAP)</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FABD5E-C813-EB96-CFA8-747AFEE386A4}"/>
                  </a:ext>
                </a:extLst>
              </p:cNvPr>
              <p:cNvSpPr txBox="1"/>
              <p:nvPr/>
            </p:nvSpPr>
            <p:spPr>
              <a:xfrm>
                <a:off x="985101" y="2677309"/>
                <a:ext cx="2155142" cy="1168718"/>
              </a:xfrm>
              <a:prstGeom prst="rect">
                <a:avLst/>
              </a:prstGeom>
              <a:noFill/>
            </p:spPr>
            <p:txBody>
              <a:bodyPr wrap="none" lIns="0" tIns="0" rIns="0" bIns="0" rtlCol="0">
                <a:spAutoFit/>
              </a:bodyPr>
              <a:lstStyle/>
              <a:p>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m:t>
                    </m:r>
                  </m:oMath>
                </a14:m>
                <a:r>
                  <a:rPr lang="en-SE" dirty="0"/>
                  <a:t> </a:t>
                </a:r>
                <a14:m>
                  <m:oMath xmlns:m="http://schemas.openxmlformats.org/officeDocument/2006/math">
                    <m:d>
                      <m:dPr>
                        <m:ctrlPr>
                          <a:rPr lang="en-SE" i="1" smtClean="0">
                            <a:latin typeface="Cambria Math" panose="02040503050406030204" pitchFamily="18" charset="0"/>
                          </a:rPr>
                        </m:ctrlPr>
                      </m:dPr>
                      <m:e>
                        <m:m>
                          <m:mPr>
                            <m:mcs>
                              <m:mc>
                                <m:mcPr>
                                  <m:count m:val="3"/>
                                  <m:mcJc m:val="center"/>
                                </m:mcPr>
                              </m:mc>
                            </m:mcs>
                            <m:ctrlPr>
                              <a:rPr lang="en-SE" i="1" smtClean="0">
                                <a:latin typeface="Cambria Math" panose="02040503050406030204" pitchFamily="18" charset="0"/>
                              </a:rPr>
                            </m:ctrlPr>
                          </m:mPr>
                          <m:mr>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0,0</m:t>
                                  </m:r>
                                </m:sub>
                              </m:sSub>
                            </m:e>
                            <m:e>
                              <m:r>
                                <a:rPr lang="en-SE" i="1" smtClean="0">
                                  <a:latin typeface="Cambria Math" panose="02040503050406030204" pitchFamily="18" charset="0"/>
                                </a:rPr>
                                <m:t>⋯</m:t>
                              </m:r>
                            </m:e>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0,</m:t>
                                  </m:r>
                                  <m:r>
                                    <a:rPr lang="en-GB" b="0" i="1" smtClean="0">
                                      <a:latin typeface="Cambria Math" panose="02040503050406030204" pitchFamily="18" charset="0"/>
                                    </a:rPr>
                                    <m:t>𝑛</m:t>
                                  </m:r>
                                </m:sub>
                              </m:sSub>
                            </m:e>
                          </m:mr>
                          <m:mr>
                            <m:e>
                              <m:r>
                                <a:rPr lang="en-SE" i="1" smtClean="0">
                                  <a:latin typeface="Cambria Math" panose="02040503050406030204" pitchFamily="18" charset="0"/>
                                </a:rPr>
                                <m:t>⋮</m:t>
                              </m:r>
                            </m:e>
                            <m:e>
                              <m:r>
                                <a:rPr lang="en-SE" i="1" smtClean="0">
                                  <a:latin typeface="Cambria Math" panose="02040503050406030204" pitchFamily="18" charset="0"/>
                                </a:rPr>
                                <m:t>⋱</m:t>
                              </m:r>
                            </m:e>
                            <m:e>
                              <m:r>
                                <a:rPr lang="en-SE" i="1" smtClean="0">
                                  <a:latin typeface="Cambria Math" panose="02040503050406030204" pitchFamily="18" charset="0"/>
                                </a:rPr>
                                <m:t>⋮</m:t>
                              </m:r>
                            </m:e>
                          </m:mr>
                          <m:mr>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𝑖</m:t>
                                  </m:r>
                                  <m:r>
                                    <a:rPr lang="en-GB" b="0" i="1" smtClean="0">
                                      <a:latin typeface="Cambria Math" panose="02040503050406030204" pitchFamily="18" charset="0"/>
                                    </a:rPr>
                                    <m:t>,0</m:t>
                                  </m:r>
                                </m:sub>
                              </m:sSub>
                            </m:e>
                            <m:e>
                              <m:r>
                                <a:rPr lang="en-SE" i="1" smtClean="0">
                                  <a:latin typeface="Cambria Math" panose="02040503050406030204" pitchFamily="18" charset="0"/>
                                </a:rPr>
                                <m:t>⋯</m:t>
                              </m:r>
                            </m:e>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𝑛</m:t>
                                  </m:r>
                                </m:sub>
                              </m:sSub>
                            </m:e>
                          </m:mr>
                        </m:m>
                      </m:e>
                    </m:d>
                  </m:oMath>
                </a14:m>
                <a:endParaRPr lang="en-GB" dirty="0"/>
              </a:p>
              <a:p>
                <a:endParaRPr lang="en-GB" dirty="0"/>
              </a:p>
            </p:txBody>
          </p:sp>
        </mc:Choice>
        <mc:Fallback xmlns="">
          <p:sp>
            <p:nvSpPr>
              <p:cNvPr id="6" name="TextBox 5">
                <a:extLst>
                  <a:ext uri="{FF2B5EF4-FFF2-40B4-BE49-F238E27FC236}">
                    <a16:creationId xmlns:a16="http://schemas.microsoft.com/office/drawing/2014/main" id="{2EFABD5E-C813-EB96-CFA8-747AFEE386A4}"/>
                  </a:ext>
                </a:extLst>
              </p:cNvPr>
              <p:cNvSpPr txBox="1">
                <a:spLocks noRot="1" noChangeAspect="1" noMove="1" noResize="1" noEditPoints="1" noAdjustHandles="1" noChangeArrowheads="1" noChangeShapeType="1" noTextEdit="1"/>
              </p:cNvSpPr>
              <p:nvPr/>
            </p:nvSpPr>
            <p:spPr>
              <a:xfrm>
                <a:off x="985101" y="2677309"/>
                <a:ext cx="2155142" cy="1168718"/>
              </a:xfrm>
              <a:prstGeom prst="rect">
                <a:avLst/>
              </a:prstGeom>
              <a:blipFill>
                <a:blip r:embed="rId3"/>
                <a:stretch>
                  <a:fillRect l="-3509"/>
                </a:stretch>
              </a:blipFill>
            </p:spPr>
            <p:txBody>
              <a:bodyPr/>
              <a:lstStyle/>
              <a:p>
                <a:r>
                  <a:rPr lang="en-SE">
                    <a:noFill/>
                  </a:rPr>
                  <a:t> </a:t>
                </a:r>
              </a:p>
            </p:txBody>
          </p:sp>
        </mc:Fallback>
      </mc:AlternateContent>
      <p:sp>
        <p:nvSpPr>
          <p:cNvPr id="9" name="Rectangle 8">
            <a:extLst>
              <a:ext uri="{FF2B5EF4-FFF2-40B4-BE49-F238E27FC236}">
                <a16:creationId xmlns:a16="http://schemas.microsoft.com/office/drawing/2014/main" id="{ECBDFB38-3930-1E07-6191-5148DFF0D5A5}"/>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Tree>
    <p:extLst>
      <p:ext uri="{BB962C8B-B14F-4D97-AF65-F5344CB8AC3E}">
        <p14:creationId xmlns:p14="http://schemas.microsoft.com/office/powerpoint/2010/main" val="2684662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CBAC-0182-3839-4930-C0D596EE37F0}"/>
              </a:ext>
            </a:extLst>
          </p:cNvPr>
          <p:cNvSpPr>
            <a:spLocks noGrp="1"/>
          </p:cNvSpPr>
          <p:nvPr>
            <p:ph type="title"/>
          </p:nvPr>
        </p:nvSpPr>
        <p:spPr>
          <a:xfrm>
            <a:off x="838200" y="2766218"/>
            <a:ext cx="10515600" cy="1325563"/>
          </a:xfrm>
        </p:spPr>
        <p:txBody>
          <a:bodyPr/>
          <a:lstStyle/>
          <a:p>
            <a:pPr algn="ctr"/>
            <a:r>
              <a:rPr lang="en-SE"/>
              <a:t>Can we do something similar with </a:t>
            </a:r>
            <a:br>
              <a:rPr lang="en-SE"/>
            </a:br>
            <a:r>
              <a:rPr lang="en-SE"/>
              <a:t>pathway-analysis?</a:t>
            </a:r>
          </a:p>
        </p:txBody>
      </p:sp>
    </p:spTree>
    <p:extLst>
      <p:ext uri="{BB962C8B-B14F-4D97-AF65-F5344CB8AC3E}">
        <p14:creationId xmlns:p14="http://schemas.microsoft.com/office/powerpoint/2010/main" val="1421647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ersion 82 Released - Reactome Pathway Database">
            <a:extLst>
              <a:ext uri="{FF2B5EF4-FFF2-40B4-BE49-F238E27FC236}">
                <a16:creationId xmlns:a16="http://schemas.microsoft.com/office/drawing/2014/main" id="{9E73C714-A493-DBF3-2C7C-D98167409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313" y="918071"/>
            <a:ext cx="4002664" cy="22872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5E1687-A3A4-5FF4-C9E8-902FA3F9554A}"/>
              </a:ext>
            </a:extLst>
          </p:cNvPr>
          <p:cNvSpPr txBox="1"/>
          <p:nvPr/>
        </p:nvSpPr>
        <p:spPr>
          <a:xfrm>
            <a:off x="1676147" y="599904"/>
            <a:ext cx="4267200" cy="369332"/>
          </a:xfrm>
          <a:prstGeom prst="rect">
            <a:avLst/>
          </a:prstGeom>
          <a:noFill/>
        </p:spPr>
        <p:txBody>
          <a:bodyPr wrap="square" rtlCol="0">
            <a:spAutoFit/>
          </a:bodyPr>
          <a:lstStyle/>
          <a:p>
            <a:r>
              <a:rPr lang="en-GB"/>
              <a:t>Reactome pathway database</a:t>
            </a:r>
            <a:endParaRPr lang="en-SE"/>
          </a:p>
        </p:txBody>
      </p:sp>
      <p:pic>
        <p:nvPicPr>
          <p:cNvPr id="4" name="Picture 2" descr="Graph visualization: why it matters">
            <a:extLst>
              <a:ext uri="{FF2B5EF4-FFF2-40B4-BE49-F238E27FC236}">
                <a16:creationId xmlns:a16="http://schemas.microsoft.com/office/drawing/2014/main" id="{D1D28453-F9FD-0B0E-3264-F164C3880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9166" y="4361594"/>
            <a:ext cx="3484366" cy="199106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urved Connector 6">
            <a:extLst>
              <a:ext uri="{FF2B5EF4-FFF2-40B4-BE49-F238E27FC236}">
                <a16:creationId xmlns:a16="http://schemas.microsoft.com/office/drawing/2014/main" id="{9847040D-0CAD-48C0-1C17-2E91A1C21431}"/>
              </a:ext>
            </a:extLst>
          </p:cNvPr>
          <p:cNvCxnSpPr>
            <a:cxnSpLocks/>
          </p:cNvCxnSpPr>
          <p:nvPr/>
        </p:nvCxnSpPr>
        <p:spPr>
          <a:xfrm>
            <a:off x="5119977" y="3338190"/>
            <a:ext cx="1697185" cy="1483152"/>
          </a:xfrm>
          <a:prstGeom prst="curved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DAB13B27-DC9F-CC6A-E250-9E9904808F01}"/>
              </a:ext>
            </a:extLst>
          </p:cNvPr>
          <p:cNvSpPr txBox="1"/>
          <p:nvPr/>
        </p:nvSpPr>
        <p:spPr>
          <a:xfrm>
            <a:off x="3835846" y="4604838"/>
            <a:ext cx="1943228" cy="923330"/>
          </a:xfrm>
          <a:prstGeom prst="rect">
            <a:avLst/>
          </a:prstGeom>
          <a:noFill/>
        </p:spPr>
        <p:txBody>
          <a:bodyPr wrap="square" rtlCol="0">
            <a:spAutoFit/>
          </a:bodyPr>
          <a:lstStyle/>
          <a:p>
            <a:pPr algn="ctr"/>
            <a:r>
              <a:rPr lang="en-SE"/>
              <a:t>Most pathway databases are just hierarchical graphs</a:t>
            </a:r>
          </a:p>
        </p:txBody>
      </p:sp>
      <p:sp>
        <p:nvSpPr>
          <p:cNvPr id="17" name="Teardrop 16">
            <a:extLst>
              <a:ext uri="{FF2B5EF4-FFF2-40B4-BE49-F238E27FC236}">
                <a16:creationId xmlns:a16="http://schemas.microsoft.com/office/drawing/2014/main" id="{8E91000A-1FB8-CB12-3167-5243043EC267}"/>
              </a:ext>
            </a:extLst>
          </p:cNvPr>
          <p:cNvSpPr/>
          <p:nvPr/>
        </p:nvSpPr>
        <p:spPr>
          <a:xfrm rot="2672093">
            <a:off x="8219313" y="688737"/>
            <a:ext cx="2922146" cy="3017738"/>
          </a:xfrm>
          <a:prstGeom prst="teardrop">
            <a:avLst>
              <a:gd name="adj" fmla="val 79391"/>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E" sz="1200">
              <a:solidFill>
                <a:schemeClr val="tx1"/>
              </a:solidFill>
            </a:endParaRPr>
          </a:p>
        </p:txBody>
      </p:sp>
      <p:sp>
        <p:nvSpPr>
          <p:cNvPr id="18" name="TextBox 17">
            <a:extLst>
              <a:ext uri="{FF2B5EF4-FFF2-40B4-BE49-F238E27FC236}">
                <a16:creationId xmlns:a16="http://schemas.microsoft.com/office/drawing/2014/main" id="{8138128B-1D47-E442-266F-2FF058DD4455}"/>
              </a:ext>
            </a:extLst>
          </p:cNvPr>
          <p:cNvSpPr txBox="1"/>
          <p:nvPr/>
        </p:nvSpPr>
        <p:spPr>
          <a:xfrm>
            <a:off x="9089728" y="905994"/>
            <a:ext cx="2185614" cy="276999"/>
          </a:xfrm>
          <a:prstGeom prst="rect">
            <a:avLst/>
          </a:prstGeom>
          <a:noFill/>
        </p:spPr>
        <p:txBody>
          <a:bodyPr wrap="square">
            <a:spAutoFit/>
          </a:bodyPr>
          <a:lstStyle/>
          <a:p>
            <a:pPr algn="l"/>
            <a:r>
              <a:rPr lang="en-US" sz="1200" i="0" dirty="0" err="1">
                <a:effectLst/>
                <a:latin typeface="Source Sans Pro" panose="020B0503030403020204" pitchFamily="34" charset="0"/>
              </a:rPr>
              <a:t>Procathepsin</a:t>
            </a:r>
            <a:r>
              <a:rPr lang="en-US" sz="1200" i="0" dirty="0">
                <a:effectLst/>
                <a:latin typeface="Source Sans Pro" panose="020B0503030403020204" pitchFamily="34" charset="0"/>
              </a:rPr>
              <a:t> L</a:t>
            </a:r>
          </a:p>
        </p:txBody>
      </p:sp>
      <p:sp>
        <p:nvSpPr>
          <p:cNvPr id="19" name="TextBox 18">
            <a:extLst>
              <a:ext uri="{FF2B5EF4-FFF2-40B4-BE49-F238E27FC236}">
                <a16:creationId xmlns:a16="http://schemas.microsoft.com/office/drawing/2014/main" id="{C8C53F97-D814-2F8F-C7D4-AF1E61C7B04B}"/>
              </a:ext>
            </a:extLst>
          </p:cNvPr>
          <p:cNvSpPr txBox="1"/>
          <p:nvPr/>
        </p:nvSpPr>
        <p:spPr>
          <a:xfrm>
            <a:off x="9202278" y="1299426"/>
            <a:ext cx="1779441" cy="461665"/>
          </a:xfrm>
          <a:prstGeom prst="rect">
            <a:avLst/>
          </a:prstGeom>
          <a:noFill/>
        </p:spPr>
        <p:txBody>
          <a:bodyPr wrap="square">
            <a:spAutoFit/>
          </a:bodyPr>
          <a:lstStyle/>
          <a:p>
            <a:pPr algn="ctr"/>
            <a:r>
              <a:rPr lang="en-US" sz="1200" i="0" dirty="0">
                <a:effectLst/>
                <a:latin typeface="Source Sans Pro" panose="020B0503030403020204" pitchFamily="34" charset="0"/>
              </a:rPr>
              <a:t>TLR processing at low PH</a:t>
            </a:r>
          </a:p>
        </p:txBody>
      </p:sp>
      <p:sp>
        <p:nvSpPr>
          <p:cNvPr id="20" name="TextBox 19">
            <a:extLst>
              <a:ext uri="{FF2B5EF4-FFF2-40B4-BE49-F238E27FC236}">
                <a16:creationId xmlns:a16="http://schemas.microsoft.com/office/drawing/2014/main" id="{761E5A6D-BF46-0D53-BAD5-EBD324C7F404}"/>
              </a:ext>
            </a:extLst>
          </p:cNvPr>
          <p:cNvSpPr txBox="1"/>
          <p:nvPr/>
        </p:nvSpPr>
        <p:spPr>
          <a:xfrm>
            <a:off x="9273126" y="2117131"/>
            <a:ext cx="2185614" cy="461665"/>
          </a:xfrm>
          <a:prstGeom prst="rect">
            <a:avLst/>
          </a:prstGeom>
          <a:noFill/>
        </p:spPr>
        <p:txBody>
          <a:bodyPr wrap="square">
            <a:spAutoFit/>
          </a:bodyPr>
          <a:lstStyle/>
          <a:p>
            <a:pPr algn="ctr"/>
            <a:r>
              <a:rPr lang="en-US" sz="1200" i="0" dirty="0">
                <a:effectLst/>
                <a:latin typeface="Source Sans Pro" panose="020B0503030403020204" pitchFamily="34" charset="0"/>
              </a:rPr>
              <a:t>Trafficking and processing of endosomal TLR</a:t>
            </a:r>
          </a:p>
        </p:txBody>
      </p:sp>
      <p:sp>
        <p:nvSpPr>
          <p:cNvPr id="21" name="TextBox 20">
            <a:extLst>
              <a:ext uri="{FF2B5EF4-FFF2-40B4-BE49-F238E27FC236}">
                <a16:creationId xmlns:a16="http://schemas.microsoft.com/office/drawing/2014/main" id="{F7A9E0D1-7A9D-8F63-E9DF-B8E0F96BDAD2}"/>
              </a:ext>
            </a:extLst>
          </p:cNvPr>
          <p:cNvSpPr txBox="1"/>
          <p:nvPr/>
        </p:nvSpPr>
        <p:spPr>
          <a:xfrm>
            <a:off x="8587579" y="1757203"/>
            <a:ext cx="2185614" cy="276999"/>
          </a:xfrm>
          <a:prstGeom prst="rect">
            <a:avLst/>
          </a:prstGeom>
          <a:noFill/>
        </p:spPr>
        <p:txBody>
          <a:bodyPr wrap="square">
            <a:spAutoFit/>
          </a:bodyPr>
          <a:lstStyle/>
          <a:p>
            <a:pPr algn="l"/>
            <a:r>
              <a:rPr lang="en-US" sz="1200" dirty="0">
                <a:latin typeface="Source Sans Pro" panose="020B0503030403020204" pitchFamily="34" charset="0"/>
              </a:rPr>
              <a:t>TLR cascades</a:t>
            </a:r>
            <a:endParaRPr lang="en-US" sz="1200" i="0" dirty="0">
              <a:effectLst/>
              <a:latin typeface="Source Sans Pro" panose="020B0503030403020204" pitchFamily="34" charset="0"/>
            </a:endParaRPr>
          </a:p>
        </p:txBody>
      </p:sp>
      <p:sp>
        <p:nvSpPr>
          <p:cNvPr id="22" name="TextBox 21">
            <a:extLst>
              <a:ext uri="{FF2B5EF4-FFF2-40B4-BE49-F238E27FC236}">
                <a16:creationId xmlns:a16="http://schemas.microsoft.com/office/drawing/2014/main" id="{8D59815B-9085-BD78-CF39-2D1F6B9949FB}"/>
              </a:ext>
            </a:extLst>
          </p:cNvPr>
          <p:cNvSpPr txBox="1"/>
          <p:nvPr/>
        </p:nvSpPr>
        <p:spPr>
          <a:xfrm>
            <a:off x="8687456" y="2720537"/>
            <a:ext cx="2185614" cy="276999"/>
          </a:xfrm>
          <a:prstGeom prst="rect">
            <a:avLst/>
          </a:prstGeom>
          <a:noFill/>
        </p:spPr>
        <p:txBody>
          <a:bodyPr wrap="square">
            <a:spAutoFit/>
          </a:bodyPr>
          <a:lstStyle/>
          <a:p>
            <a:pPr algn="l"/>
            <a:r>
              <a:rPr lang="en-US" sz="1200">
                <a:latin typeface="Source Sans Pro" panose="020B0503030403020204" pitchFamily="34" charset="0"/>
              </a:rPr>
              <a:t>Innate immune system</a:t>
            </a:r>
          </a:p>
        </p:txBody>
      </p:sp>
      <p:sp>
        <p:nvSpPr>
          <p:cNvPr id="23" name="TextBox 22">
            <a:extLst>
              <a:ext uri="{FF2B5EF4-FFF2-40B4-BE49-F238E27FC236}">
                <a16:creationId xmlns:a16="http://schemas.microsoft.com/office/drawing/2014/main" id="{DDBFF354-5197-5664-C097-DFBA0184761E}"/>
              </a:ext>
            </a:extLst>
          </p:cNvPr>
          <p:cNvSpPr txBox="1"/>
          <p:nvPr/>
        </p:nvSpPr>
        <p:spPr>
          <a:xfrm>
            <a:off x="9117617" y="3177851"/>
            <a:ext cx="2185614" cy="276999"/>
          </a:xfrm>
          <a:prstGeom prst="rect">
            <a:avLst/>
          </a:prstGeom>
          <a:noFill/>
        </p:spPr>
        <p:txBody>
          <a:bodyPr wrap="square">
            <a:spAutoFit/>
          </a:bodyPr>
          <a:lstStyle/>
          <a:p>
            <a:pPr algn="l"/>
            <a:r>
              <a:rPr lang="en-US" sz="1200">
                <a:latin typeface="Source Sans Pro" panose="020B0503030403020204" pitchFamily="34" charset="0"/>
              </a:rPr>
              <a:t>Immune system</a:t>
            </a:r>
          </a:p>
        </p:txBody>
      </p:sp>
      <p:cxnSp>
        <p:nvCxnSpPr>
          <p:cNvPr id="24" name="Straight Arrow Connector 23">
            <a:extLst>
              <a:ext uri="{FF2B5EF4-FFF2-40B4-BE49-F238E27FC236}">
                <a16:creationId xmlns:a16="http://schemas.microsoft.com/office/drawing/2014/main" id="{FD9C9C33-2C9E-F3AE-5E52-66BC85C2CA3C}"/>
              </a:ext>
            </a:extLst>
          </p:cNvPr>
          <p:cNvCxnSpPr>
            <a:cxnSpLocks/>
          </p:cNvCxnSpPr>
          <p:nvPr/>
        </p:nvCxnSpPr>
        <p:spPr>
          <a:xfrm>
            <a:off x="9696738" y="1151624"/>
            <a:ext cx="128115" cy="1577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336F428-F458-505E-B9F2-DB1BFDB5CFF7}"/>
              </a:ext>
            </a:extLst>
          </p:cNvPr>
          <p:cNvCxnSpPr>
            <a:cxnSpLocks/>
          </p:cNvCxnSpPr>
          <p:nvPr/>
        </p:nvCxnSpPr>
        <p:spPr>
          <a:xfrm flipH="1">
            <a:off x="9506776" y="1571905"/>
            <a:ext cx="238203" cy="2419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CBA523-2497-9A06-C44A-A9099E243023}"/>
              </a:ext>
            </a:extLst>
          </p:cNvPr>
          <p:cNvCxnSpPr>
            <a:cxnSpLocks/>
          </p:cNvCxnSpPr>
          <p:nvPr/>
        </p:nvCxnSpPr>
        <p:spPr>
          <a:xfrm flipH="1">
            <a:off x="9824853" y="2544526"/>
            <a:ext cx="73306" cy="204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AEB2FDC-E0CD-1255-D07B-F4CF43D471BF}"/>
              </a:ext>
            </a:extLst>
          </p:cNvPr>
          <p:cNvCxnSpPr>
            <a:cxnSpLocks/>
          </p:cNvCxnSpPr>
          <p:nvPr/>
        </p:nvCxnSpPr>
        <p:spPr>
          <a:xfrm>
            <a:off x="9684102" y="2969718"/>
            <a:ext cx="96161" cy="264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DCE2723-926A-3188-01A7-BDC11B00A080}"/>
              </a:ext>
            </a:extLst>
          </p:cNvPr>
          <p:cNvSpPr txBox="1"/>
          <p:nvPr/>
        </p:nvSpPr>
        <p:spPr>
          <a:xfrm>
            <a:off x="6640355" y="3338190"/>
            <a:ext cx="1741947" cy="276999"/>
          </a:xfrm>
          <a:prstGeom prst="rect">
            <a:avLst/>
          </a:prstGeom>
          <a:noFill/>
        </p:spPr>
        <p:txBody>
          <a:bodyPr wrap="square" rtlCol="0">
            <a:spAutoFit/>
          </a:bodyPr>
          <a:lstStyle/>
          <a:p>
            <a:r>
              <a:rPr lang="en-GB" sz="1200" b="1"/>
              <a:t>Higher level processes</a:t>
            </a:r>
            <a:endParaRPr lang="en-SE" sz="1200" b="1"/>
          </a:p>
        </p:txBody>
      </p:sp>
      <p:sp>
        <p:nvSpPr>
          <p:cNvPr id="30" name="TextBox 29">
            <a:extLst>
              <a:ext uri="{FF2B5EF4-FFF2-40B4-BE49-F238E27FC236}">
                <a16:creationId xmlns:a16="http://schemas.microsoft.com/office/drawing/2014/main" id="{4577D486-FA38-3127-3822-2D83ACADA749}"/>
              </a:ext>
            </a:extLst>
          </p:cNvPr>
          <p:cNvSpPr txBox="1"/>
          <p:nvPr/>
        </p:nvSpPr>
        <p:spPr>
          <a:xfrm>
            <a:off x="7313114" y="833044"/>
            <a:ext cx="1741947" cy="276999"/>
          </a:xfrm>
          <a:prstGeom prst="rect">
            <a:avLst/>
          </a:prstGeom>
          <a:noFill/>
        </p:spPr>
        <p:txBody>
          <a:bodyPr wrap="square" rtlCol="0">
            <a:spAutoFit/>
          </a:bodyPr>
          <a:lstStyle/>
          <a:p>
            <a:r>
              <a:rPr lang="en-GB" sz="1200" b="1"/>
              <a:t>Protein</a:t>
            </a:r>
            <a:endParaRPr lang="en-SE" sz="1200" b="1"/>
          </a:p>
        </p:txBody>
      </p:sp>
      <p:cxnSp>
        <p:nvCxnSpPr>
          <p:cNvPr id="31" name="Straight Arrow Connector 30">
            <a:extLst>
              <a:ext uri="{FF2B5EF4-FFF2-40B4-BE49-F238E27FC236}">
                <a16:creationId xmlns:a16="http://schemas.microsoft.com/office/drawing/2014/main" id="{BA3B6AEC-7C80-DBEC-EA3B-AE1FDD4F07D4}"/>
              </a:ext>
            </a:extLst>
          </p:cNvPr>
          <p:cNvCxnSpPr>
            <a:cxnSpLocks/>
          </p:cNvCxnSpPr>
          <p:nvPr/>
        </p:nvCxnSpPr>
        <p:spPr>
          <a:xfrm>
            <a:off x="7988561" y="1028580"/>
            <a:ext cx="0" cy="232697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690EC53-1129-A06F-4E15-26B98EA77332}"/>
              </a:ext>
            </a:extLst>
          </p:cNvPr>
          <p:cNvSpPr txBox="1"/>
          <p:nvPr/>
        </p:nvSpPr>
        <p:spPr>
          <a:xfrm rot="16200000">
            <a:off x="6631561" y="1972212"/>
            <a:ext cx="2036536" cy="276999"/>
          </a:xfrm>
          <a:prstGeom prst="rect">
            <a:avLst/>
          </a:prstGeom>
          <a:noFill/>
        </p:spPr>
        <p:txBody>
          <a:bodyPr wrap="square" rtlCol="0">
            <a:spAutoFit/>
          </a:bodyPr>
          <a:lstStyle/>
          <a:p>
            <a:r>
              <a:rPr lang="en-GB" sz="1200"/>
              <a:t>Increasing level of abstraction</a:t>
            </a:r>
            <a:endParaRPr lang="en-SE" sz="1200"/>
          </a:p>
        </p:txBody>
      </p:sp>
      <p:cxnSp>
        <p:nvCxnSpPr>
          <p:cNvPr id="50" name="Straight Arrow Connector 49">
            <a:extLst>
              <a:ext uri="{FF2B5EF4-FFF2-40B4-BE49-F238E27FC236}">
                <a16:creationId xmlns:a16="http://schemas.microsoft.com/office/drawing/2014/main" id="{A0519D2A-3894-51A8-B99E-F1FF3044D987}"/>
              </a:ext>
            </a:extLst>
          </p:cNvPr>
          <p:cNvCxnSpPr>
            <a:cxnSpLocks/>
          </p:cNvCxnSpPr>
          <p:nvPr/>
        </p:nvCxnSpPr>
        <p:spPr>
          <a:xfrm>
            <a:off x="9556845" y="1992923"/>
            <a:ext cx="123541" cy="93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124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a:extLst>
              <a:ext uri="{FF2B5EF4-FFF2-40B4-BE49-F238E27FC236}">
                <a16:creationId xmlns:a16="http://schemas.microsoft.com/office/drawing/2014/main" id="{93EA1A65-D80A-C342-813E-C5D5A62775FE}"/>
              </a:ext>
            </a:extLst>
          </p:cNvPr>
          <p:cNvCxnSpPr>
            <a:cxnSpLocks/>
          </p:cNvCxnSpPr>
          <p:nvPr/>
        </p:nvCxnSpPr>
        <p:spPr>
          <a:xfrm flipV="1">
            <a:off x="3678205" y="2529367"/>
            <a:ext cx="1224444" cy="652256"/>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C67C6C8E-4C65-AE20-8E04-CD1952FF3628}"/>
              </a:ext>
            </a:extLst>
          </p:cNvPr>
          <p:cNvSpPr/>
          <p:nvPr/>
        </p:nvSpPr>
        <p:spPr>
          <a:xfrm>
            <a:off x="2339958" y="1442214"/>
            <a:ext cx="436228" cy="419449"/>
          </a:xfrm>
          <a:prstGeom prst="ellipse">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 name="Oval 2">
            <a:extLst>
              <a:ext uri="{FF2B5EF4-FFF2-40B4-BE49-F238E27FC236}">
                <a16:creationId xmlns:a16="http://schemas.microsoft.com/office/drawing/2014/main" id="{C57F6E5A-993B-E3BE-0D50-DF3EB2D69EB5}"/>
              </a:ext>
            </a:extLst>
          </p:cNvPr>
          <p:cNvSpPr/>
          <p:nvPr/>
        </p:nvSpPr>
        <p:spPr>
          <a:xfrm>
            <a:off x="3505309" y="1419033"/>
            <a:ext cx="436228" cy="419449"/>
          </a:xfrm>
          <a:prstGeom prst="ellipse">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Oval 3">
            <a:extLst>
              <a:ext uri="{FF2B5EF4-FFF2-40B4-BE49-F238E27FC236}">
                <a16:creationId xmlns:a16="http://schemas.microsoft.com/office/drawing/2014/main" id="{4991983D-1641-947D-DE3F-933851E4BC4D}"/>
              </a:ext>
            </a:extLst>
          </p:cNvPr>
          <p:cNvSpPr/>
          <p:nvPr/>
        </p:nvSpPr>
        <p:spPr>
          <a:xfrm>
            <a:off x="4849277" y="2064883"/>
            <a:ext cx="436228" cy="419449"/>
          </a:xfrm>
          <a:prstGeom prst="ellipse">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bg2">
                  <a:lumMod val="75000"/>
                </a:schemeClr>
              </a:solidFill>
            </a:endParaRPr>
          </a:p>
        </p:txBody>
      </p:sp>
      <p:sp>
        <p:nvSpPr>
          <p:cNvPr id="5" name="Oval 4">
            <a:extLst>
              <a:ext uri="{FF2B5EF4-FFF2-40B4-BE49-F238E27FC236}">
                <a16:creationId xmlns:a16="http://schemas.microsoft.com/office/drawing/2014/main" id="{BE0E8190-EEEE-D47B-5BD8-2DB4403AF17B}"/>
              </a:ext>
            </a:extLst>
          </p:cNvPr>
          <p:cNvSpPr/>
          <p:nvPr/>
        </p:nvSpPr>
        <p:spPr>
          <a:xfrm>
            <a:off x="5974367" y="1432659"/>
            <a:ext cx="436228" cy="419449"/>
          </a:xfrm>
          <a:prstGeom prst="ellipse">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 name="Oval 5">
            <a:extLst>
              <a:ext uri="{FF2B5EF4-FFF2-40B4-BE49-F238E27FC236}">
                <a16:creationId xmlns:a16="http://schemas.microsoft.com/office/drawing/2014/main" id="{D0E38F3C-E6F4-5A96-E9A0-DCDE88B31964}"/>
              </a:ext>
            </a:extLst>
          </p:cNvPr>
          <p:cNvSpPr/>
          <p:nvPr/>
        </p:nvSpPr>
        <p:spPr>
          <a:xfrm>
            <a:off x="7203602" y="2064882"/>
            <a:ext cx="436228" cy="419449"/>
          </a:xfrm>
          <a:prstGeom prst="ellipse">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bg2">
                  <a:lumMod val="75000"/>
                </a:schemeClr>
              </a:solidFill>
            </a:endParaRPr>
          </a:p>
        </p:txBody>
      </p:sp>
      <p:cxnSp>
        <p:nvCxnSpPr>
          <p:cNvPr id="7" name="Straight Connector 6">
            <a:extLst>
              <a:ext uri="{FF2B5EF4-FFF2-40B4-BE49-F238E27FC236}">
                <a16:creationId xmlns:a16="http://schemas.microsoft.com/office/drawing/2014/main" id="{E8EA658B-6FA2-DE64-7D04-26C990003905}"/>
              </a:ext>
            </a:extLst>
          </p:cNvPr>
          <p:cNvCxnSpPr>
            <a:cxnSpLocks/>
            <a:stCxn id="2" idx="6"/>
            <a:endCxn id="3" idx="3"/>
          </p:cNvCxnSpPr>
          <p:nvPr/>
        </p:nvCxnSpPr>
        <p:spPr>
          <a:xfrm>
            <a:off x="2776186" y="1651939"/>
            <a:ext cx="793007" cy="1251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219DFD-BB35-31A1-AFE9-763D7E32967C}"/>
              </a:ext>
            </a:extLst>
          </p:cNvPr>
          <p:cNvCxnSpPr>
            <a:cxnSpLocks/>
            <a:stCxn id="3" idx="5"/>
            <a:endCxn id="4" idx="1"/>
          </p:cNvCxnSpPr>
          <p:nvPr/>
        </p:nvCxnSpPr>
        <p:spPr>
          <a:xfrm>
            <a:off x="3877653" y="1777055"/>
            <a:ext cx="1035508" cy="3492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400DC60-A84A-1981-E86B-3FBFB3C0F9EC}"/>
              </a:ext>
            </a:extLst>
          </p:cNvPr>
          <p:cNvCxnSpPr>
            <a:cxnSpLocks/>
            <a:stCxn id="4" idx="7"/>
            <a:endCxn id="5" idx="3"/>
          </p:cNvCxnSpPr>
          <p:nvPr/>
        </p:nvCxnSpPr>
        <p:spPr>
          <a:xfrm flipV="1">
            <a:off x="5221621" y="1790681"/>
            <a:ext cx="816630" cy="3356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D90EBE6-776F-AAF0-5D57-AB9BC090BE42}"/>
              </a:ext>
            </a:extLst>
          </p:cNvPr>
          <p:cNvCxnSpPr>
            <a:cxnSpLocks/>
            <a:stCxn id="5" idx="5"/>
            <a:endCxn id="6" idx="1"/>
          </p:cNvCxnSpPr>
          <p:nvPr/>
        </p:nvCxnSpPr>
        <p:spPr>
          <a:xfrm>
            <a:off x="6346711" y="1790681"/>
            <a:ext cx="920775" cy="3356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8352705-D854-A188-BE1C-08E3902998B1}"/>
              </a:ext>
            </a:extLst>
          </p:cNvPr>
          <p:cNvSpPr txBox="1"/>
          <p:nvPr/>
        </p:nvSpPr>
        <p:spPr>
          <a:xfrm>
            <a:off x="1429780" y="1123348"/>
            <a:ext cx="3220843" cy="307777"/>
          </a:xfrm>
          <a:prstGeom prst="rect">
            <a:avLst/>
          </a:prstGeom>
          <a:noFill/>
          <a:ln>
            <a:noFill/>
          </a:ln>
        </p:spPr>
        <p:txBody>
          <a:bodyPr wrap="square">
            <a:spAutoFit/>
          </a:bodyPr>
          <a:lstStyle/>
          <a:p>
            <a:pPr algn="l"/>
            <a:r>
              <a:rPr lang="en-US" sz="1400" i="0" dirty="0" err="1">
                <a:effectLst/>
                <a:latin typeface="Source Sans Pro" panose="020B0503030403020204" pitchFamily="34" charset="0"/>
              </a:rPr>
              <a:t>Procathepsin</a:t>
            </a:r>
            <a:r>
              <a:rPr lang="en-US" sz="1400" i="0" dirty="0">
                <a:effectLst/>
                <a:latin typeface="Source Sans Pro" panose="020B0503030403020204" pitchFamily="34" charset="0"/>
              </a:rPr>
              <a:t> L</a:t>
            </a:r>
          </a:p>
        </p:txBody>
      </p:sp>
      <p:sp>
        <p:nvSpPr>
          <p:cNvPr id="12" name="TextBox 11">
            <a:extLst>
              <a:ext uri="{FF2B5EF4-FFF2-40B4-BE49-F238E27FC236}">
                <a16:creationId xmlns:a16="http://schemas.microsoft.com/office/drawing/2014/main" id="{12D49648-9A9E-7D57-D0B6-E963AB1D4BF0}"/>
              </a:ext>
            </a:extLst>
          </p:cNvPr>
          <p:cNvSpPr txBox="1"/>
          <p:nvPr/>
        </p:nvSpPr>
        <p:spPr>
          <a:xfrm>
            <a:off x="3860775" y="2465878"/>
            <a:ext cx="2518581" cy="523220"/>
          </a:xfrm>
          <a:prstGeom prst="rect">
            <a:avLst/>
          </a:prstGeom>
          <a:noFill/>
          <a:ln>
            <a:noFill/>
          </a:ln>
        </p:spPr>
        <p:txBody>
          <a:bodyPr wrap="square">
            <a:spAutoFit/>
          </a:bodyPr>
          <a:lstStyle/>
          <a:p>
            <a:pPr algn="ctr"/>
            <a:r>
              <a:rPr lang="en-US" sz="1400" i="0" dirty="0">
                <a:effectLst/>
                <a:latin typeface="Source Sans Pro" panose="020B0503030403020204" pitchFamily="34" charset="0"/>
              </a:rPr>
              <a:t>Trafficking and processing of endosomal TLR</a:t>
            </a:r>
          </a:p>
        </p:txBody>
      </p:sp>
      <p:sp>
        <p:nvSpPr>
          <p:cNvPr id="13" name="TextBox 12">
            <a:extLst>
              <a:ext uri="{FF2B5EF4-FFF2-40B4-BE49-F238E27FC236}">
                <a16:creationId xmlns:a16="http://schemas.microsoft.com/office/drawing/2014/main" id="{CD1558A1-0FF3-0DFB-2EF8-C41C7C11420A}"/>
              </a:ext>
            </a:extLst>
          </p:cNvPr>
          <p:cNvSpPr txBox="1"/>
          <p:nvPr/>
        </p:nvSpPr>
        <p:spPr>
          <a:xfrm>
            <a:off x="3115092" y="1104271"/>
            <a:ext cx="3220843" cy="307777"/>
          </a:xfrm>
          <a:prstGeom prst="rect">
            <a:avLst/>
          </a:prstGeom>
          <a:noFill/>
          <a:ln>
            <a:noFill/>
          </a:ln>
        </p:spPr>
        <p:txBody>
          <a:bodyPr wrap="square">
            <a:spAutoFit/>
          </a:bodyPr>
          <a:lstStyle/>
          <a:p>
            <a:pPr algn="l"/>
            <a:r>
              <a:rPr lang="en-US" sz="1400" dirty="0">
                <a:latin typeface="Source Sans Pro" panose="020B0503030403020204" pitchFamily="34" charset="0"/>
              </a:rPr>
              <a:t>TLR cascades</a:t>
            </a:r>
            <a:endParaRPr lang="en-US" sz="1400" i="0" dirty="0">
              <a:effectLst/>
              <a:latin typeface="Source Sans Pro" panose="020B0503030403020204" pitchFamily="34" charset="0"/>
            </a:endParaRPr>
          </a:p>
        </p:txBody>
      </p:sp>
      <p:sp>
        <p:nvSpPr>
          <p:cNvPr id="14" name="TextBox 13">
            <a:extLst>
              <a:ext uri="{FF2B5EF4-FFF2-40B4-BE49-F238E27FC236}">
                <a16:creationId xmlns:a16="http://schemas.microsoft.com/office/drawing/2014/main" id="{3E972A5C-F344-D804-134B-EB328F39BBDD}"/>
              </a:ext>
            </a:extLst>
          </p:cNvPr>
          <p:cNvSpPr txBox="1"/>
          <p:nvPr/>
        </p:nvSpPr>
        <p:spPr>
          <a:xfrm>
            <a:off x="5359709" y="1151130"/>
            <a:ext cx="3220843" cy="307777"/>
          </a:xfrm>
          <a:prstGeom prst="rect">
            <a:avLst/>
          </a:prstGeom>
          <a:noFill/>
          <a:ln>
            <a:noFill/>
          </a:ln>
        </p:spPr>
        <p:txBody>
          <a:bodyPr wrap="square">
            <a:spAutoFit/>
          </a:bodyPr>
          <a:lstStyle/>
          <a:p>
            <a:pPr algn="l"/>
            <a:r>
              <a:rPr lang="en-US" sz="1400" dirty="0">
                <a:latin typeface="Source Sans Pro" panose="020B0503030403020204" pitchFamily="34" charset="0"/>
              </a:rPr>
              <a:t>Innate immune system</a:t>
            </a:r>
          </a:p>
        </p:txBody>
      </p:sp>
      <p:sp>
        <p:nvSpPr>
          <p:cNvPr id="15" name="TextBox 14">
            <a:extLst>
              <a:ext uri="{FF2B5EF4-FFF2-40B4-BE49-F238E27FC236}">
                <a16:creationId xmlns:a16="http://schemas.microsoft.com/office/drawing/2014/main" id="{1D4D5174-540C-6023-C800-BFFD03A6B0F8}"/>
              </a:ext>
            </a:extLst>
          </p:cNvPr>
          <p:cNvSpPr txBox="1"/>
          <p:nvPr/>
        </p:nvSpPr>
        <p:spPr>
          <a:xfrm>
            <a:off x="6749750" y="2555699"/>
            <a:ext cx="3220843" cy="307777"/>
          </a:xfrm>
          <a:prstGeom prst="rect">
            <a:avLst/>
          </a:prstGeom>
          <a:noFill/>
          <a:ln>
            <a:noFill/>
          </a:ln>
        </p:spPr>
        <p:txBody>
          <a:bodyPr wrap="square">
            <a:spAutoFit/>
          </a:bodyPr>
          <a:lstStyle/>
          <a:p>
            <a:pPr algn="l"/>
            <a:r>
              <a:rPr lang="en-US" sz="1400" dirty="0">
                <a:latin typeface="Source Sans Pro" panose="020B0503030403020204" pitchFamily="34" charset="0"/>
              </a:rPr>
              <a:t>Immune system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7B0874-9E5F-90F8-FCDD-F633C6C01512}"/>
                  </a:ext>
                </a:extLst>
              </p:cNvPr>
              <p:cNvSpPr txBox="1"/>
              <p:nvPr/>
            </p:nvSpPr>
            <p:spPr>
              <a:xfrm>
                <a:off x="3022490" y="1747040"/>
                <a:ext cx="229550"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rPr>
                        <m:t>𝑤</m:t>
                      </m:r>
                    </m:oMath>
                  </m:oMathPara>
                </a14:m>
                <a:endParaRPr lang="en-SE" dirty="0">
                  <a:solidFill>
                    <a:schemeClr val="bg2">
                      <a:lumMod val="75000"/>
                    </a:schemeClr>
                  </a:solidFill>
                </a:endParaRPr>
              </a:p>
            </p:txBody>
          </p:sp>
        </mc:Choice>
        <mc:Fallback xmlns="">
          <p:sp>
            <p:nvSpPr>
              <p:cNvPr id="16" name="TextBox 15">
                <a:extLst>
                  <a:ext uri="{FF2B5EF4-FFF2-40B4-BE49-F238E27FC236}">
                    <a16:creationId xmlns:a16="http://schemas.microsoft.com/office/drawing/2014/main" id="{C47B0874-9E5F-90F8-FCDD-F633C6C01512}"/>
                  </a:ext>
                </a:extLst>
              </p:cNvPr>
              <p:cNvSpPr txBox="1">
                <a:spLocks noRot="1" noChangeAspect="1" noMove="1" noResize="1" noEditPoints="1" noAdjustHandles="1" noChangeArrowheads="1" noChangeShapeType="1" noTextEdit="1"/>
              </p:cNvSpPr>
              <p:nvPr/>
            </p:nvSpPr>
            <p:spPr>
              <a:xfrm>
                <a:off x="3022490" y="1747040"/>
                <a:ext cx="229550" cy="276999"/>
              </a:xfrm>
              <a:prstGeom prst="rect">
                <a:avLst/>
              </a:prstGeom>
              <a:blipFill>
                <a:blip r:embed="rId2"/>
                <a:stretch>
                  <a:fillRect l="-16216" r="-13514"/>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88CAA-9AD0-897F-1587-47BA45BBE499}"/>
                  </a:ext>
                </a:extLst>
              </p:cNvPr>
              <p:cNvSpPr txBox="1"/>
              <p:nvPr/>
            </p:nvSpPr>
            <p:spPr>
              <a:xfrm>
                <a:off x="4113396" y="1979720"/>
                <a:ext cx="229550"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rPr>
                        <m:t>𝑤</m:t>
                      </m:r>
                    </m:oMath>
                  </m:oMathPara>
                </a14:m>
                <a:endParaRPr lang="en-SE" dirty="0">
                  <a:solidFill>
                    <a:schemeClr val="bg2">
                      <a:lumMod val="75000"/>
                    </a:schemeClr>
                  </a:solidFill>
                </a:endParaRPr>
              </a:p>
            </p:txBody>
          </p:sp>
        </mc:Choice>
        <mc:Fallback xmlns="">
          <p:sp>
            <p:nvSpPr>
              <p:cNvPr id="17" name="TextBox 16">
                <a:extLst>
                  <a:ext uri="{FF2B5EF4-FFF2-40B4-BE49-F238E27FC236}">
                    <a16:creationId xmlns:a16="http://schemas.microsoft.com/office/drawing/2014/main" id="{26588CAA-9AD0-897F-1587-47BA45BBE499}"/>
                  </a:ext>
                </a:extLst>
              </p:cNvPr>
              <p:cNvSpPr txBox="1">
                <a:spLocks noRot="1" noChangeAspect="1" noMove="1" noResize="1" noEditPoints="1" noAdjustHandles="1" noChangeArrowheads="1" noChangeShapeType="1" noTextEdit="1"/>
              </p:cNvSpPr>
              <p:nvPr/>
            </p:nvSpPr>
            <p:spPr>
              <a:xfrm>
                <a:off x="4113396" y="1979720"/>
                <a:ext cx="229550" cy="276999"/>
              </a:xfrm>
              <a:prstGeom prst="rect">
                <a:avLst/>
              </a:prstGeom>
              <a:blipFill>
                <a:blip r:embed="rId3"/>
                <a:stretch>
                  <a:fillRect l="-16216" r="-13514"/>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E3FA075-A248-86AE-AC9E-E76185A36B73}"/>
                  </a:ext>
                </a:extLst>
              </p:cNvPr>
              <p:cNvSpPr txBox="1"/>
              <p:nvPr/>
            </p:nvSpPr>
            <p:spPr>
              <a:xfrm>
                <a:off x="5453857" y="1681372"/>
                <a:ext cx="229550"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rPr>
                        <m:t>𝑤</m:t>
                      </m:r>
                    </m:oMath>
                  </m:oMathPara>
                </a14:m>
                <a:endParaRPr lang="en-SE" dirty="0">
                  <a:solidFill>
                    <a:schemeClr val="bg2">
                      <a:lumMod val="75000"/>
                    </a:schemeClr>
                  </a:solidFill>
                </a:endParaRPr>
              </a:p>
            </p:txBody>
          </p:sp>
        </mc:Choice>
        <mc:Fallback xmlns="">
          <p:sp>
            <p:nvSpPr>
              <p:cNvPr id="18" name="TextBox 17">
                <a:extLst>
                  <a:ext uri="{FF2B5EF4-FFF2-40B4-BE49-F238E27FC236}">
                    <a16:creationId xmlns:a16="http://schemas.microsoft.com/office/drawing/2014/main" id="{CE3FA075-A248-86AE-AC9E-E76185A36B73}"/>
                  </a:ext>
                </a:extLst>
              </p:cNvPr>
              <p:cNvSpPr txBox="1">
                <a:spLocks noRot="1" noChangeAspect="1" noMove="1" noResize="1" noEditPoints="1" noAdjustHandles="1" noChangeArrowheads="1" noChangeShapeType="1" noTextEdit="1"/>
              </p:cNvSpPr>
              <p:nvPr/>
            </p:nvSpPr>
            <p:spPr>
              <a:xfrm>
                <a:off x="5453857" y="1681372"/>
                <a:ext cx="229550" cy="276999"/>
              </a:xfrm>
              <a:prstGeom prst="rect">
                <a:avLst/>
              </a:prstGeom>
              <a:blipFill>
                <a:blip r:embed="rId4"/>
                <a:stretch>
                  <a:fillRect l="-16216" r="-13514"/>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C851E4F-4084-0612-9FA2-4C8352E58DE3}"/>
                  </a:ext>
                </a:extLst>
              </p:cNvPr>
              <p:cNvSpPr txBox="1"/>
              <p:nvPr/>
            </p:nvSpPr>
            <p:spPr>
              <a:xfrm>
                <a:off x="6831216" y="1713608"/>
                <a:ext cx="229550"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rPr>
                        <m:t>𝑤</m:t>
                      </m:r>
                    </m:oMath>
                  </m:oMathPara>
                </a14:m>
                <a:endParaRPr lang="en-SE" dirty="0">
                  <a:solidFill>
                    <a:schemeClr val="bg2">
                      <a:lumMod val="75000"/>
                    </a:schemeClr>
                  </a:solidFill>
                </a:endParaRPr>
              </a:p>
            </p:txBody>
          </p:sp>
        </mc:Choice>
        <mc:Fallback xmlns="">
          <p:sp>
            <p:nvSpPr>
              <p:cNvPr id="19" name="TextBox 18">
                <a:extLst>
                  <a:ext uri="{FF2B5EF4-FFF2-40B4-BE49-F238E27FC236}">
                    <a16:creationId xmlns:a16="http://schemas.microsoft.com/office/drawing/2014/main" id="{CC851E4F-4084-0612-9FA2-4C8352E58DE3}"/>
                  </a:ext>
                </a:extLst>
              </p:cNvPr>
              <p:cNvSpPr txBox="1">
                <a:spLocks noRot="1" noChangeAspect="1" noMove="1" noResize="1" noEditPoints="1" noAdjustHandles="1" noChangeArrowheads="1" noChangeShapeType="1" noTextEdit="1"/>
              </p:cNvSpPr>
              <p:nvPr/>
            </p:nvSpPr>
            <p:spPr>
              <a:xfrm>
                <a:off x="6831216" y="1713608"/>
                <a:ext cx="229550" cy="276999"/>
              </a:xfrm>
              <a:prstGeom prst="rect">
                <a:avLst/>
              </a:prstGeom>
              <a:blipFill>
                <a:blip r:embed="rId5"/>
                <a:stretch>
                  <a:fillRect l="-16216" r="-13514"/>
                </a:stretch>
              </a:blipFill>
              <a:ln>
                <a:noFill/>
              </a:ln>
            </p:spPr>
            <p:txBody>
              <a:bodyPr/>
              <a:lstStyle/>
              <a:p>
                <a:r>
                  <a:rPr lang="en-SE">
                    <a:noFill/>
                  </a:rPr>
                  <a:t> </a:t>
                </a:r>
              </a:p>
            </p:txBody>
          </p:sp>
        </mc:Fallback>
      </mc:AlternateContent>
      <p:sp>
        <p:nvSpPr>
          <p:cNvPr id="22" name="Oval 21">
            <a:extLst>
              <a:ext uri="{FF2B5EF4-FFF2-40B4-BE49-F238E27FC236}">
                <a16:creationId xmlns:a16="http://schemas.microsoft.com/office/drawing/2014/main" id="{CDADC3DD-E6DA-BA57-6405-A13D01B1DF72}"/>
              </a:ext>
            </a:extLst>
          </p:cNvPr>
          <p:cNvSpPr/>
          <p:nvPr/>
        </p:nvSpPr>
        <p:spPr>
          <a:xfrm>
            <a:off x="8971157" y="3018353"/>
            <a:ext cx="436228" cy="419449"/>
          </a:xfrm>
          <a:prstGeom prst="ellipse">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bg2">
                  <a:lumMod val="75000"/>
                </a:schemeClr>
              </a:solidFill>
            </a:endParaRPr>
          </a:p>
        </p:txBody>
      </p:sp>
      <p:cxnSp>
        <p:nvCxnSpPr>
          <p:cNvPr id="23" name="Straight Connector 22">
            <a:extLst>
              <a:ext uri="{FF2B5EF4-FFF2-40B4-BE49-F238E27FC236}">
                <a16:creationId xmlns:a16="http://schemas.microsoft.com/office/drawing/2014/main" id="{5DA84F48-A835-5328-623B-7444DA336135}"/>
              </a:ext>
            </a:extLst>
          </p:cNvPr>
          <p:cNvCxnSpPr>
            <a:cxnSpLocks/>
            <a:stCxn id="6" idx="5"/>
            <a:endCxn id="22" idx="1"/>
          </p:cNvCxnSpPr>
          <p:nvPr/>
        </p:nvCxnSpPr>
        <p:spPr>
          <a:xfrm>
            <a:off x="7575946" y="2422904"/>
            <a:ext cx="1459095" cy="656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6F25525-89CB-E2BF-34E1-1B4C2A219F2B}"/>
              </a:ext>
            </a:extLst>
          </p:cNvPr>
          <p:cNvSpPr txBox="1"/>
          <p:nvPr/>
        </p:nvSpPr>
        <p:spPr>
          <a:xfrm>
            <a:off x="8971157" y="2674083"/>
            <a:ext cx="3220843" cy="307777"/>
          </a:xfrm>
          <a:prstGeom prst="rect">
            <a:avLst/>
          </a:prstGeom>
          <a:noFill/>
          <a:ln>
            <a:noFill/>
          </a:ln>
        </p:spPr>
        <p:txBody>
          <a:bodyPr wrap="square">
            <a:spAutoFit/>
          </a:bodyPr>
          <a:lstStyle/>
          <a:p>
            <a:pPr algn="l"/>
            <a:r>
              <a:rPr lang="en-US" sz="1400" dirty="0">
                <a:latin typeface="Source Sans Pro" panose="020B0503030403020204" pitchFamily="34" charset="0"/>
              </a:rPr>
              <a:t>Output</a:t>
            </a:r>
          </a:p>
        </p:txBody>
      </p:sp>
      <p:sp>
        <p:nvSpPr>
          <p:cNvPr id="29" name="Oval 28">
            <a:extLst>
              <a:ext uri="{FF2B5EF4-FFF2-40B4-BE49-F238E27FC236}">
                <a16:creationId xmlns:a16="http://schemas.microsoft.com/office/drawing/2014/main" id="{5C4ACDA1-AC2E-268A-A94C-B3BCE1E9FFD8}"/>
              </a:ext>
            </a:extLst>
          </p:cNvPr>
          <p:cNvSpPr/>
          <p:nvPr/>
        </p:nvSpPr>
        <p:spPr>
          <a:xfrm>
            <a:off x="2352146" y="2154479"/>
            <a:ext cx="436228" cy="41944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bg2">
                  <a:lumMod val="75000"/>
                </a:schemeClr>
              </a:solidFill>
            </a:endParaRPr>
          </a:p>
        </p:txBody>
      </p:sp>
      <p:sp>
        <p:nvSpPr>
          <p:cNvPr id="30" name="Oval 29">
            <a:extLst>
              <a:ext uri="{FF2B5EF4-FFF2-40B4-BE49-F238E27FC236}">
                <a16:creationId xmlns:a16="http://schemas.microsoft.com/office/drawing/2014/main" id="{5D0EC1AF-42DB-FE3A-D837-21BA204D5067}"/>
              </a:ext>
            </a:extLst>
          </p:cNvPr>
          <p:cNvSpPr/>
          <p:nvPr/>
        </p:nvSpPr>
        <p:spPr>
          <a:xfrm>
            <a:off x="2352146" y="2926400"/>
            <a:ext cx="436228" cy="41944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bg2">
                  <a:lumMod val="75000"/>
                </a:schemeClr>
              </a:solidFill>
            </a:endParaRPr>
          </a:p>
        </p:txBody>
      </p:sp>
      <p:sp>
        <p:nvSpPr>
          <p:cNvPr id="31" name="Oval 30">
            <a:extLst>
              <a:ext uri="{FF2B5EF4-FFF2-40B4-BE49-F238E27FC236}">
                <a16:creationId xmlns:a16="http://schemas.microsoft.com/office/drawing/2014/main" id="{DE1A67E6-77C4-022D-3DF0-5700764F46DA}"/>
              </a:ext>
            </a:extLst>
          </p:cNvPr>
          <p:cNvSpPr/>
          <p:nvPr/>
        </p:nvSpPr>
        <p:spPr>
          <a:xfrm>
            <a:off x="2341481" y="3698321"/>
            <a:ext cx="436228" cy="41944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bg2">
                  <a:lumMod val="75000"/>
                </a:schemeClr>
              </a:solidFill>
            </a:endParaRPr>
          </a:p>
        </p:txBody>
      </p:sp>
      <p:sp>
        <p:nvSpPr>
          <p:cNvPr id="44" name="TextBox 43">
            <a:extLst>
              <a:ext uri="{FF2B5EF4-FFF2-40B4-BE49-F238E27FC236}">
                <a16:creationId xmlns:a16="http://schemas.microsoft.com/office/drawing/2014/main" id="{F95EA599-877A-4AE3-2E10-30860F299820}"/>
              </a:ext>
            </a:extLst>
          </p:cNvPr>
          <p:cNvSpPr txBox="1"/>
          <p:nvPr/>
        </p:nvSpPr>
        <p:spPr>
          <a:xfrm>
            <a:off x="2352146" y="3890846"/>
            <a:ext cx="3895162" cy="2400657"/>
          </a:xfrm>
          <a:prstGeom prst="rect">
            <a:avLst/>
          </a:prstGeom>
          <a:noFill/>
        </p:spPr>
        <p:txBody>
          <a:bodyPr wrap="square" rtlCol="0">
            <a:spAutoFit/>
          </a:bodyPr>
          <a:lstStyle/>
          <a:p>
            <a:r>
              <a:rPr lang="en-GB" sz="5000" dirty="0">
                <a:solidFill>
                  <a:schemeClr val="bg2">
                    <a:lumMod val="75000"/>
                  </a:schemeClr>
                </a:solidFill>
              </a:rPr>
              <a:t>.</a:t>
            </a:r>
          </a:p>
          <a:p>
            <a:r>
              <a:rPr lang="en-GB" sz="5000" dirty="0">
                <a:solidFill>
                  <a:schemeClr val="bg2">
                    <a:lumMod val="75000"/>
                  </a:schemeClr>
                </a:solidFill>
              </a:rPr>
              <a:t>.</a:t>
            </a:r>
          </a:p>
          <a:p>
            <a:r>
              <a:rPr lang="en-GB" sz="5000" dirty="0">
                <a:solidFill>
                  <a:schemeClr val="bg2">
                    <a:lumMod val="75000"/>
                  </a:schemeClr>
                </a:solidFill>
              </a:rPr>
              <a:t>.</a:t>
            </a:r>
          </a:p>
        </p:txBody>
      </p:sp>
      <p:sp>
        <p:nvSpPr>
          <p:cNvPr id="45" name="TextBox 44">
            <a:extLst>
              <a:ext uri="{FF2B5EF4-FFF2-40B4-BE49-F238E27FC236}">
                <a16:creationId xmlns:a16="http://schemas.microsoft.com/office/drawing/2014/main" id="{603D05DD-81FB-56EA-D17B-92B4A278001C}"/>
              </a:ext>
            </a:extLst>
          </p:cNvPr>
          <p:cNvSpPr txBox="1"/>
          <p:nvPr/>
        </p:nvSpPr>
        <p:spPr>
          <a:xfrm>
            <a:off x="3473073" y="2581040"/>
            <a:ext cx="2969175" cy="2400657"/>
          </a:xfrm>
          <a:prstGeom prst="rect">
            <a:avLst/>
          </a:prstGeom>
          <a:noFill/>
        </p:spPr>
        <p:txBody>
          <a:bodyPr wrap="square" rtlCol="0">
            <a:spAutoFit/>
          </a:bodyPr>
          <a:lstStyle/>
          <a:p>
            <a:r>
              <a:rPr lang="en-GB" sz="5000" dirty="0">
                <a:solidFill>
                  <a:schemeClr val="bg2">
                    <a:lumMod val="75000"/>
                  </a:schemeClr>
                </a:solidFill>
              </a:rPr>
              <a:t>.</a:t>
            </a:r>
          </a:p>
          <a:p>
            <a:r>
              <a:rPr lang="en-GB" sz="5000" dirty="0">
                <a:solidFill>
                  <a:schemeClr val="bg2">
                    <a:lumMod val="75000"/>
                  </a:schemeClr>
                </a:solidFill>
              </a:rPr>
              <a:t>.</a:t>
            </a:r>
          </a:p>
          <a:p>
            <a:r>
              <a:rPr lang="en-GB" sz="5000" dirty="0">
                <a:solidFill>
                  <a:schemeClr val="bg2">
                    <a:lumMod val="75000"/>
                  </a:schemeClr>
                </a:solidFill>
              </a:rPr>
              <a:t>.</a:t>
            </a:r>
          </a:p>
        </p:txBody>
      </p:sp>
      <p:sp>
        <p:nvSpPr>
          <p:cNvPr id="46" name="TextBox 45">
            <a:extLst>
              <a:ext uri="{FF2B5EF4-FFF2-40B4-BE49-F238E27FC236}">
                <a16:creationId xmlns:a16="http://schemas.microsoft.com/office/drawing/2014/main" id="{0DCED76F-83A6-961A-8AAC-2C3E0984F7A0}"/>
              </a:ext>
            </a:extLst>
          </p:cNvPr>
          <p:cNvSpPr txBox="1"/>
          <p:nvPr/>
        </p:nvSpPr>
        <p:spPr>
          <a:xfrm>
            <a:off x="4756088" y="3136124"/>
            <a:ext cx="3895162" cy="2400657"/>
          </a:xfrm>
          <a:prstGeom prst="rect">
            <a:avLst/>
          </a:prstGeom>
          <a:noFill/>
        </p:spPr>
        <p:txBody>
          <a:bodyPr wrap="square" rtlCol="0">
            <a:spAutoFit/>
          </a:bodyPr>
          <a:lstStyle/>
          <a:p>
            <a:r>
              <a:rPr lang="en-GB" sz="5000" dirty="0">
                <a:solidFill>
                  <a:schemeClr val="bg2">
                    <a:lumMod val="75000"/>
                  </a:schemeClr>
                </a:solidFill>
              </a:rPr>
              <a:t>.</a:t>
            </a:r>
          </a:p>
          <a:p>
            <a:r>
              <a:rPr lang="en-GB" sz="5000" dirty="0">
                <a:solidFill>
                  <a:schemeClr val="bg2">
                    <a:lumMod val="75000"/>
                  </a:schemeClr>
                </a:solidFill>
              </a:rPr>
              <a:t>.</a:t>
            </a:r>
          </a:p>
          <a:p>
            <a:r>
              <a:rPr lang="en-GB" sz="5000" dirty="0">
                <a:solidFill>
                  <a:schemeClr val="bg2">
                    <a:lumMod val="75000"/>
                  </a:schemeClr>
                </a:solidFill>
              </a:rPr>
              <a:t>.</a:t>
            </a:r>
          </a:p>
        </p:txBody>
      </p:sp>
      <p:sp>
        <p:nvSpPr>
          <p:cNvPr id="47" name="TextBox 46">
            <a:extLst>
              <a:ext uri="{FF2B5EF4-FFF2-40B4-BE49-F238E27FC236}">
                <a16:creationId xmlns:a16="http://schemas.microsoft.com/office/drawing/2014/main" id="{F4FF89B0-175E-3A8B-F640-3F96794E2F4C}"/>
              </a:ext>
            </a:extLst>
          </p:cNvPr>
          <p:cNvSpPr txBox="1"/>
          <p:nvPr/>
        </p:nvSpPr>
        <p:spPr>
          <a:xfrm>
            <a:off x="7241690" y="3212490"/>
            <a:ext cx="3895162" cy="2400657"/>
          </a:xfrm>
          <a:prstGeom prst="rect">
            <a:avLst/>
          </a:prstGeom>
          <a:noFill/>
        </p:spPr>
        <p:txBody>
          <a:bodyPr wrap="square" rtlCol="0">
            <a:spAutoFit/>
          </a:bodyPr>
          <a:lstStyle/>
          <a:p>
            <a:r>
              <a:rPr lang="en-GB" sz="5000" dirty="0">
                <a:solidFill>
                  <a:schemeClr val="bg2">
                    <a:lumMod val="75000"/>
                  </a:schemeClr>
                </a:solidFill>
              </a:rPr>
              <a:t>.</a:t>
            </a:r>
          </a:p>
          <a:p>
            <a:r>
              <a:rPr lang="en-GB" sz="5000" dirty="0">
                <a:solidFill>
                  <a:schemeClr val="bg2">
                    <a:lumMod val="75000"/>
                  </a:schemeClr>
                </a:solidFill>
              </a:rPr>
              <a:t>.</a:t>
            </a:r>
          </a:p>
          <a:p>
            <a:r>
              <a:rPr lang="en-GB" sz="5000" dirty="0">
                <a:solidFill>
                  <a:schemeClr val="bg2">
                    <a:lumMod val="75000"/>
                  </a:schemeClr>
                </a:solidFill>
              </a:rPr>
              <a:t>.</a:t>
            </a:r>
          </a:p>
        </p:txBody>
      </p:sp>
      <p:sp>
        <p:nvSpPr>
          <p:cNvPr id="48" name="TextBox 47">
            <a:extLst>
              <a:ext uri="{FF2B5EF4-FFF2-40B4-BE49-F238E27FC236}">
                <a16:creationId xmlns:a16="http://schemas.microsoft.com/office/drawing/2014/main" id="{88FCBE5D-B865-C8AD-4434-27E9A94D683D}"/>
              </a:ext>
            </a:extLst>
          </p:cNvPr>
          <p:cNvSpPr txBox="1"/>
          <p:nvPr/>
        </p:nvSpPr>
        <p:spPr>
          <a:xfrm>
            <a:off x="6097985" y="3233427"/>
            <a:ext cx="3895162" cy="2400657"/>
          </a:xfrm>
          <a:prstGeom prst="rect">
            <a:avLst/>
          </a:prstGeom>
          <a:noFill/>
        </p:spPr>
        <p:txBody>
          <a:bodyPr wrap="square" rtlCol="0">
            <a:spAutoFit/>
          </a:bodyPr>
          <a:lstStyle/>
          <a:p>
            <a:r>
              <a:rPr lang="en-GB" sz="5000" dirty="0">
                <a:solidFill>
                  <a:schemeClr val="bg2">
                    <a:lumMod val="75000"/>
                  </a:schemeClr>
                </a:solidFill>
              </a:rPr>
              <a:t>.</a:t>
            </a:r>
          </a:p>
          <a:p>
            <a:r>
              <a:rPr lang="en-GB" sz="5000" dirty="0">
                <a:solidFill>
                  <a:schemeClr val="bg2">
                    <a:lumMod val="75000"/>
                  </a:schemeClr>
                </a:solidFill>
              </a:rPr>
              <a:t>.</a:t>
            </a:r>
          </a:p>
          <a:p>
            <a:r>
              <a:rPr lang="en-GB" sz="5000" dirty="0">
                <a:solidFill>
                  <a:schemeClr val="bg2">
                    <a:lumMod val="75000"/>
                  </a:schemeClr>
                </a:solidFill>
              </a:rPr>
              <a:t>.</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EE012BB-11E7-31EC-BDC3-0B4B2C593746}"/>
                  </a:ext>
                </a:extLst>
              </p:cNvPr>
              <p:cNvSpPr txBox="1"/>
              <p:nvPr/>
            </p:nvSpPr>
            <p:spPr>
              <a:xfrm>
                <a:off x="8465777" y="2432588"/>
                <a:ext cx="229550"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rPr>
                        <m:t>𝑤</m:t>
                      </m:r>
                    </m:oMath>
                  </m:oMathPara>
                </a14:m>
                <a:endParaRPr lang="en-SE" dirty="0">
                  <a:solidFill>
                    <a:schemeClr val="bg2">
                      <a:lumMod val="75000"/>
                    </a:schemeClr>
                  </a:solidFill>
                </a:endParaRPr>
              </a:p>
            </p:txBody>
          </p:sp>
        </mc:Choice>
        <mc:Fallback xmlns="">
          <p:sp>
            <p:nvSpPr>
              <p:cNvPr id="51" name="TextBox 50">
                <a:extLst>
                  <a:ext uri="{FF2B5EF4-FFF2-40B4-BE49-F238E27FC236}">
                    <a16:creationId xmlns:a16="http://schemas.microsoft.com/office/drawing/2014/main" id="{BEE012BB-11E7-31EC-BDC3-0B4B2C593746}"/>
                  </a:ext>
                </a:extLst>
              </p:cNvPr>
              <p:cNvSpPr txBox="1">
                <a:spLocks noRot="1" noChangeAspect="1" noMove="1" noResize="1" noEditPoints="1" noAdjustHandles="1" noChangeArrowheads="1" noChangeShapeType="1" noTextEdit="1"/>
              </p:cNvSpPr>
              <p:nvPr/>
            </p:nvSpPr>
            <p:spPr>
              <a:xfrm>
                <a:off x="8465777" y="2432588"/>
                <a:ext cx="229550" cy="276999"/>
              </a:xfrm>
              <a:prstGeom prst="rect">
                <a:avLst/>
              </a:prstGeom>
              <a:blipFill>
                <a:blip r:embed="rId6"/>
                <a:stretch>
                  <a:fillRect l="-16216" r="-13514"/>
                </a:stretch>
              </a:blipFill>
              <a:ln>
                <a:noFill/>
              </a:ln>
            </p:spPr>
            <p:txBody>
              <a:bodyPr/>
              <a:lstStyle/>
              <a:p>
                <a:r>
                  <a:rPr lang="en-SE">
                    <a:noFill/>
                  </a:rPr>
                  <a:t> </a:t>
                </a:r>
              </a:p>
            </p:txBody>
          </p:sp>
        </mc:Fallback>
      </mc:AlternateContent>
      <p:cxnSp>
        <p:nvCxnSpPr>
          <p:cNvPr id="52" name="Straight Connector 51">
            <a:extLst>
              <a:ext uri="{FF2B5EF4-FFF2-40B4-BE49-F238E27FC236}">
                <a16:creationId xmlns:a16="http://schemas.microsoft.com/office/drawing/2014/main" id="{65A7A6B3-B589-C910-4F37-43A37BE069CA}"/>
              </a:ext>
            </a:extLst>
          </p:cNvPr>
          <p:cNvCxnSpPr>
            <a:cxnSpLocks/>
            <a:stCxn id="29" idx="6"/>
          </p:cNvCxnSpPr>
          <p:nvPr/>
        </p:nvCxnSpPr>
        <p:spPr>
          <a:xfrm>
            <a:off x="2788374" y="2364204"/>
            <a:ext cx="844636" cy="791196"/>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A8B59EB-F3C3-45B7-9AA6-F6EB8E0857A6}"/>
              </a:ext>
            </a:extLst>
          </p:cNvPr>
          <p:cNvCxnSpPr>
            <a:cxnSpLocks/>
          </p:cNvCxnSpPr>
          <p:nvPr/>
        </p:nvCxnSpPr>
        <p:spPr>
          <a:xfrm>
            <a:off x="3678205" y="3219778"/>
            <a:ext cx="1171072" cy="506842"/>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F1F0AF8-FA03-A9B2-068F-249D3A3FB8D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
        <p:nvSpPr>
          <p:cNvPr id="21" name="TextBox 20">
            <a:extLst>
              <a:ext uri="{FF2B5EF4-FFF2-40B4-BE49-F238E27FC236}">
                <a16:creationId xmlns:a16="http://schemas.microsoft.com/office/drawing/2014/main" id="{C6E5379B-7747-42FB-4DA4-32D8BFE9E357}"/>
              </a:ext>
            </a:extLst>
          </p:cNvPr>
          <p:cNvSpPr txBox="1"/>
          <p:nvPr/>
        </p:nvSpPr>
        <p:spPr>
          <a:xfrm rot="16200000">
            <a:off x="711738" y="3993907"/>
            <a:ext cx="1917590" cy="369332"/>
          </a:xfrm>
          <a:prstGeom prst="rect">
            <a:avLst/>
          </a:prstGeom>
          <a:noFill/>
        </p:spPr>
        <p:txBody>
          <a:bodyPr wrap="square" rtlCol="0">
            <a:spAutoFit/>
          </a:bodyPr>
          <a:lstStyle/>
          <a:p>
            <a:r>
              <a:rPr lang="en-SE" dirty="0"/>
              <a:t>Proteins as input</a:t>
            </a:r>
          </a:p>
        </p:txBody>
      </p:sp>
    </p:spTree>
    <p:extLst>
      <p:ext uri="{BB962C8B-B14F-4D97-AF65-F5344CB8AC3E}">
        <p14:creationId xmlns:p14="http://schemas.microsoft.com/office/powerpoint/2010/main" val="1915666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D01A-1840-DD66-7438-E21B0FE0DA6B}"/>
              </a:ext>
            </a:extLst>
          </p:cNvPr>
          <p:cNvSpPr>
            <a:spLocks noGrp="1"/>
          </p:cNvSpPr>
          <p:nvPr>
            <p:ph type="title"/>
          </p:nvPr>
        </p:nvSpPr>
        <p:spPr>
          <a:xfrm>
            <a:off x="381000" y="0"/>
            <a:ext cx="10515600" cy="1325563"/>
          </a:xfrm>
        </p:spPr>
        <p:txBody>
          <a:bodyPr/>
          <a:lstStyle/>
          <a:p>
            <a:r>
              <a:rPr lang="en-GB"/>
              <a:t>Full workflow</a:t>
            </a:r>
            <a:endParaRPr lang="en-SE"/>
          </a:p>
        </p:txBody>
      </p:sp>
      <p:pic>
        <p:nvPicPr>
          <p:cNvPr id="1026" name="Picture 2" descr="Fig. 1">
            <a:extLst>
              <a:ext uri="{FF2B5EF4-FFF2-40B4-BE49-F238E27FC236}">
                <a16:creationId xmlns:a16="http://schemas.microsoft.com/office/drawing/2014/main" id="{4C0358E9-5CFF-C22C-5D34-2A8CC37BF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653" y="1122696"/>
            <a:ext cx="8054694" cy="5439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188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90E2-E981-DF2C-C89F-CC29F0B1D46B}"/>
              </a:ext>
            </a:extLst>
          </p:cNvPr>
          <p:cNvSpPr>
            <a:spLocks noGrp="1"/>
          </p:cNvSpPr>
          <p:nvPr>
            <p:ph type="title"/>
          </p:nvPr>
        </p:nvSpPr>
        <p:spPr/>
        <p:txBody>
          <a:bodyPr/>
          <a:lstStyle/>
          <a:p>
            <a:r>
              <a:rPr lang="en-GB" dirty="0"/>
              <a:t>Omics</a:t>
            </a:r>
            <a:endParaRPr lang="en-SE" dirty="0"/>
          </a:p>
        </p:txBody>
      </p:sp>
      <p:sp>
        <p:nvSpPr>
          <p:cNvPr id="3" name="Content Placeholder 2">
            <a:extLst>
              <a:ext uri="{FF2B5EF4-FFF2-40B4-BE49-F238E27FC236}">
                <a16:creationId xmlns:a16="http://schemas.microsoft.com/office/drawing/2014/main" id="{2A530035-29A3-2FAF-AAAC-9CE4E7779FC9}"/>
              </a:ext>
            </a:extLst>
          </p:cNvPr>
          <p:cNvSpPr>
            <a:spLocks noGrp="1"/>
          </p:cNvSpPr>
          <p:nvPr>
            <p:ph idx="1"/>
          </p:nvPr>
        </p:nvSpPr>
        <p:spPr>
          <a:xfrm>
            <a:off x="838200" y="2484303"/>
            <a:ext cx="10515600" cy="1661494"/>
          </a:xfrm>
        </p:spPr>
        <p:txBody>
          <a:bodyPr/>
          <a:lstStyle/>
          <a:p>
            <a:pPr marL="0" indent="0" algn="ctr">
              <a:buNone/>
            </a:pPr>
            <a:r>
              <a:rPr lang="en-US" b="0" i="1" dirty="0">
                <a:solidFill>
                  <a:srgbClr val="202122"/>
                </a:solidFill>
                <a:effectLst/>
                <a:latin typeface="Arial" panose="020B0604020202020204" pitchFamily="34" charset="0"/>
              </a:rPr>
              <a:t>Omics aims at the collective characterization and quantification of pools of biological molecules that translate into the structure, function, and dynamics of an organism or organisms</a:t>
            </a:r>
            <a:endParaRPr lang="en-GB" i="1" dirty="0"/>
          </a:p>
        </p:txBody>
      </p:sp>
      <p:sp>
        <p:nvSpPr>
          <p:cNvPr id="5" name="Rectangle 4">
            <a:extLst>
              <a:ext uri="{FF2B5EF4-FFF2-40B4-BE49-F238E27FC236}">
                <a16:creationId xmlns:a16="http://schemas.microsoft.com/office/drawing/2014/main" id="{53F14DA8-1AE3-AF82-6F82-7D5A333F576E}"/>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What is omics</a:t>
            </a:r>
          </a:p>
        </p:txBody>
      </p:sp>
      <p:sp>
        <p:nvSpPr>
          <p:cNvPr id="4" name="TextBox 3">
            <a:extLst>
              <a:ext uri="{FF2B5EF4-FFF2-40B4-BE49-F238E27FC236}">
                <a16:creationId xmlns:a16="http://schemas.microsoft.com/office/drawing/2014/main" id="{374DDAC3-2746-E418-8B1F-7E851AEA235C}"/>
              </a:ext>
            </a:extLst>
          </p:cNvPr>
          <p:cNvSpPr txBox="1"/>
          <p:nvPr/>
        </p:nvSpPr>
        <p:spPr>
          <a:xfrm>
            <a:off x="9827173" y="5717628"/>
            <a:ext cx="2890344" cy="369332"/>
          </a:xfrm>
          <a:prstGeom prst="rect">
            <a:avLst/>
          </a:prstGeom>
          <a:noFill/>
        </p:spPr>
        <p:txBody>
          <a:bodyPr wrap="square" rtlCol="0">
            <a:spAutoFit/>
          </a:bodyPr>
          <a:lstStyle/>
          <a:p>
            <a:r>
              <a:rPr lang="en-SE" i="1" dirty="0"/>
              <a:t>-omics, -ome</a:t>
            </a:r>
          </a:p>
        </p:txBody>
      </p:sp>
    </p:spTree>
    <p:extLst>
      <p:ext uri="{BB962C8B-B14F-4D97-AF65-F5344CB8AC3E}">
        <p14:creationId xmlns:p14="http://schemas.microsoft.com/office/powerpoint/2010/main" val="1329575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4F2F3B-444A-7FA2-C842-C82E00108C52}"/>
              </a:ext>
            </a:extLst>
          </p:cNvPr>
          <p:cNvSpPr txBox="1"/>
          <p:nvPr/>
        </p:nvSpPr>
        <p:spPr>
          <a:xfrm>
            <a:off x="710220" y="363833"/>
            <a:ext cx="6096000" cy="1200329"/>
          </a:xfrm>
          <a:prstGeom prst="rect">
            <a:avLst/>
          </a:prstGeom>
          <a:noFill/>
        </p:spPr>
        <p:txBody>
          <a:bodyPr wrap="square">
            <a:spAutoFit/>
          </a:bodyPr>
          <a:lstStyle/>
          <a:p>
            <a:pPr rtl="0">
              <a:spcBef>
                <a:spcPts val="0"/>
              </a:spcBef>
              <a:spcAft>
                <a:spcPts val="0"/>
              </a:spcAft>
            </a:pPr>
            <a:r>
              <a:rPr lang="en-US" sz="2400" b="0" i="0" u="none" strike="noStrike" dirty="0">
                <a:solidFill>
                  <a:srgbClr val="000000"/>
                </a:solidFill>
                <a:effectLst/>
                <a:latin typeface="Arial" panose="020B0604020202020204" pitchFamily="34" charset="0"/>
              </a:rPr>
              <a:t>Evaluating the BINN</a:t>
            </a:r>
            <a:endParaRPr lang="en-US" sz="2400" b="0" dirty="0">
              <a:effectLst/>
            </a:endParaRPr>
          </a:p>
          <a:p>
            <a:br>
              <a:rPr lang="en-US" sz="2400" dirty="0"/>
            </a:br>
            <a:endParaRPr lang="en-SE" sz="2400" dirty="0"/>
          </a:p>
        </p:txBody>
      </p:sp>
      <p:sp>
        <p:nvSpPr>
          <p:cNvPr id="30" name="TextBox 29">
            <a:extLst>
              <a:ext uri="{FF2B5EF4-FFF2-40B4-BE49-F238E27FC236}">
                <a16:creationId xmlns:a16="http://schemas.microsoft.com/office/drawing/2014/main" id="{A7792FB1-BB78-F86F-FC03-76AA9BCE8B20}"/>
              </a:ext>
            </a:extLst>
          </p:cNvPr>
          <p:cNvSpPr txBox="1"/>
          <p:nvPr/>
        </p:nvSpPr>
        <p:spPr>
          <a:xfrm rot="16200000">
            <a:off x="2806626" y="3407816"/>
            <a:ext cx="1957687" cy="646331"/>
          </a:xfrm>
          <a:prstGeom prst="rect">
            <a:avLst/>
          </a:prstGeom>
          <a:solidFill>
            <a:schemeClr val="accent1">
              <a:lumMod val="60000"/>
              <a:lumOff val="40000"/>
            </a:schemeClr>
          </a:solidFill>
        </p:spPr>
        <p:txBody>
          <a:bodyPr wrap="square" rtlCol="0">
            <a:spAutoFit/>
          </a:bodyPr>
          <a:lstStyle/>
          <a:p>
            <a:pPr algn="ctr"/>
            <a:r>
              <a:rPr lang="en-GB" dirty="0">
                <a:solidFill>
                  <a:schemeClr val="bg1"/>
                </a:solidFill>
              </a:rPr>
              <a:t>BINN &amp; ML-methods</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2171496-6AEA-D931-9ECF-0A5065A5ECF1}"/>
                  </a:ext>
                </a:extLst>
              </p:cNvPr>
              <p:cNvSpPr txBox="1"/>
              <p:nvPr/>
            </p:nvSpPr>
            <p:spPr>
              <a:xfrm>
                <a:off x="437662" y="1670787"/>
                <a:ext cx="2155142" cy="1168718"/>
              </a:xfrm>
              <a:prstGeom prst="rect">
                <a:avLst/>
              </a:prstGeom>
              <a:noFill/>
            </p:spPr>
            <p:txBody>
              <a:bodyPr wrap="none" lIns="0" tIns="0" rIns="0" bIns="0" rtlCol="0">
                <a:spAutoFit/>
              </a:bodyPr>
              <a:lstStyle/>
              <a:p>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m:t>
                    </m:r>
                  </m:oMath>
                </a14:m>
                <a:r>
                  <a:rPr lang="en-SE" dirty="0"/>
                  <a:t> </a:t>
                </a:r>
                <a14:m>
                  <m:oMath xmlns:m="http://schemas.openxmlformats.org/officeDocument/2006/math">
                    <m:d>
                      <m:dPr>
                        <m:ctrlPr>
                          <a:rPr lang="en-SE" i="1" smtClean="0">
                            <a:latin typeface="Cambria Math" panose="02040503050406030204" pitchFamily="18" charset="0"/>
                          </a:rPr>
                        </m:ctrlPr>
                      </m:dPr>
                      <m:e>
                        <m:m>
                          <m:mPr>
                            <m:mcs>
                              <m:mc>
                                <m:mcPr>
                                  <m:count m:val="3"/>
                                  <m:mcJc m:val="center"/>
                                </m:mcPr>
                              </m:mc>
                            </m:mcs>
                            <m:ctrlPr>
                              <a:rPr lang="en-SE" i="1" smtClean="0">
                                <a:latin typeface="Cambria Math" panose="02040503050406030204" pitchFamily="18" charset="0"/>
                              </a:rPr>
                            </m:ctrlPr>
                          </m:mPr>
                          <m:mr>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0,0</m:t>
                                  </m:r>
                                </m:sub>
                              </m:sSub>
                            </m:e>
                            <m:e>
                              <m:r>
                                <a:rPr lang="en-SE" i="1" smtClean="0">
                                  <a:latin typeface="Cambria Math" panose="02040503050406030204" pitchFamily="18" charset="0"/>
                                </a:rPr>
                                <m:t>⋯</m:t>
                              </m:r>
                            </m:e>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0,</m:t>
                                  </m:r>
                                  <m:r>
                                    <a:rPr lang="en-GB" b="0" i="1" smtClean="0">
                                      <a:latin typeface="Cambria Math" panose="02040503050406030204" pitchFamily="18" charset="0"/>
                                    </a:rPr>
                                    <m:t>𝑛</m:t>
                                  </m:r>
                                </m:sub>
                              </m:sSub>
                            </m:e>
                          </m:mr>
                          <m:mr>
                            <m:e>
                              <m:r>
                                <a:rPr lang="en-SE" i="1" smtClean="0">
                                  <a:latin typeface="Cambria Math" panose="02040503050406030204" pitchFamily="18" charset="0"/>
                                </a:rPr>
                                <m:t>⋮</m:t>
                              </m:r>
                            </m:e>
                            <m:e>
                              <m:r>
                                <a:rPr lang="en-SE" i="1" smtClean="0">
                                  <a:latin typeface="Cambria Math" panose="02040503050406030204" pitchFamily="18" charset="0"/>
                                </a:rPr>
                                <m:t>⋱</m:t>
                              </m:r>
                            </m:e>
                            <m:e>
                              <m:r>
                                <a:rPr lang="en-SE" i="1" smtClean="0">
                                  <a:latin typeface="Cambria Math" panose="02040503050406030204" pitchFamily="18" charset="0"/>
                                </a:rPr>
                                <m:t>⋮</m:t>
                              </m:r>
                            </m:e>
                          </m:mr>
                          <m:mr>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𝑖</m:t>
                                  </m:r>
                                  <m:r>
                                    <a:rPr lang="en-GB" b="0" i="1" smtClean="0">
                                      <a:latin typeface="Cambria Math" panose="02040503050406030204" pitchFamily="18" charset="0"/>
                                    </a:rPr>
                                    <m:t>,0</m:t>
                                  </m:r>
                                </m:sub>
                              </m:sSub>
                            </m:e>
                            <m:e>
                              <m:r>
                                <a:rPr lang="en-SE" i="1" smtClean="0">
                                  <a:latin typeface="Cambria Math" panose="02040503050406030204" pitchFamily="18" charset="0"/>
                                </a:rPr>
                                <m:t>⋯</m:t>
                              </m:r>
                            </m:e>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𝑛</m:t>
                                  </m:r>
                                </m:sub>
                              </m:sSub>
                            </m:e>
                          </m:mr>
                        </m:m>
                      </m:e>
                    </m:d>
                  </m:oMath>
                </a14:m>
                <a:endParaRPr lang="en-GB" dirty="0"/>
              </a:p>
              <a:p>
                <a:endParaRPr lang="en-GB" dirty="0"/>
              </a:p>
            </p:txBody>
          </p:sp>
        </mc:Choice>
        <mc:Fallback xmlns="">
          <p:sp>
            <p:nvSpPr>
              <p:cNvPr id="31" name="TextBox 30">
                <a:extLst>
                  <a:ext uri="{FF2B5EF4-FFF2-40B4-BE49-F238E27FC236}">
                    <a16:creationId xmlns:a16="http://schemas.microsoft.com/office/drawing/2014/main" id="{52171496-6AEA-D931-9ECF-0A5065A5ECF1}"/>
                  </a:ext>
                </a:extLst>
              </p:cNvPr>
              <p:cNvSpPr txBox="1">
                <a:spLocks noRot="1" noChangeAspect="1" noMove="1" noResize="1" noEditPoints="1" noAdjustHandles="1" noChangeArrowheads="1" noChangeShapeType="1" noTextEdit="1"/>
              </p:cNvSpPr>
              <p:nvPr/>
            </p:nvSpPr>
            <p:spPr>
              <a:xfrm>
                <a:off x="437662" y="1670787"/>
                <a:ext cx="2155142" cy="1168718"/>
              </a:xfrm>
              <a:prstGeom prst="rect">
                <a:avLst/>
              </a:prstGeom>
              <a:blipFill>
                <a:blip r:embed="rId4"/>
                <a:stretch>
                  <a:fillRect l="-283"/>
                </a:stretch>
              </a:blipFill>
            </p:spPr>
            <p:txBody>
              <a:bodyPr/>
              <a:lstStyle/>
              <a:p>
                <a:r>
                  <a:rPr lang="en-SE">
                    <a:noFill/>
                  </a:rPr>
                  <a:t> </a:t>
                </a:r>
              </a:p>
            </p:txBody>
          </p:sp>
        </mc:Fallback>
      </mc:AlternateContent>
      <p:sp>
        <p:nvSpPr>
          <p:cNvPr id="32" name="TextBox 31">
            <a:extLst>
              <a:ext uri="{FF2B5EF4-FFF2-40B4-BE49-F238E27FC236}">
                <a16:creationId xmlns:a16="http://schemas.microsoft.com/office/drawing/2014/main" id="{BB6B04F7-22CA-6811-9EDA-92A636BB282F}"/>
              </a:ext>
            </a:extLst>
          </p:cNvPr>
          <p:cNvSpPr txBox="1"/>
          <p:nvPr/>
        </p:nvSpPr>
        <p:spPr>
          <a:xfrm>
            <a:off x="801437" y="1003763"/>
            <a:ext cx="1828801" cy="646331"/>
          </a:xfrm>
          <a:prstGeom prst="rect">
            <a:avLst/>
          </a:prstGeom>
          <a:noFill/>
        </p:spPr>
        <p:txBody>
          <a:bodyPr wrap="square" rtlCol="0">
            <a:spAutoFit/>
          </a:bodyPr>
          <a:lstStyle/>
          <a:p>
            <a:pPr algn="ctr"/>
            <a:r>
              <a:rPr lang="en-GB" dirty="0"/>
              <a:t>Protein abundances</a:t>
            </a:r>
            <a:endParaRPr lang="en-SE" dirty="0"/>
          </a:p>
        </p:txBody>
      </p:sp>
      <p:cxnSp>
        <p:nvCxnSpPr>
          <p:cNvPr id="33" name="Straight Arrow Connector 32">
            <a:extLst>
              <a:ext uri="{FF2B5EF4-FFF2-40B4-BE49-F238E27FC236}">
                <a16:creationId xmlns:a16="http://schemas.microsoft.com/office/drawing/2014/main" id="{A62E591C-526F-7388-B581-FFD0EFB35C98}"/>
              </a:ext>
            </a:extLst>
          </p:cNvPr>
          <p:cNvCxnSpPr>
            <a:cxnSpLocks/>
          </p:cNvCxnSpPr>
          <p:nvPr/>
        </p:nvCxnSpPr>
        <p:spPr>
          <a:xfrm>
            <a:off x="2907117" y="3681626"/>
            <a:ext cx="3438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4" name="Table 10">
            <a:extLst>
              <a:ext uri="{FF2B5EF4-FFF2-40B4-BE49-F238E27FC236}">
                <a16:creationId xmlns:a16="http://schemas.microsoft.com/office/drawing/2014/main" id="{356CAD4C-AA4E-57B1-969F-7A8AFF22F979}"/>
              </a:ext>
            </a:extLst>
          </p:cNvPr>
          <p:cNvGraphicFramePr>
            <a:graphicFrameLocks noGrp="1"/>
          </p:cNvGraphicFramePr>
          <p:nvPr/>
        </p:nvGraphicFramePr>
        <p:xfrm>
          <a:off x="1862814" y="2999463"/>
          <a:ext cx="1006332" cy="1463040"/>
        </p:xfrm>
        <a:graphic>
          <a:graphicData uri="http://schemas.openxmlformats.org/drawingml/2006/table">
            <a:tbl>
              <a:tblPr>
                <a:tableStyleId>{5C22544A-7EE6-4342-B048-85BDC9FD1C3A}</a:tableStyleId>
              </a:tblPr>
              <a:tblGrid>
                <a:gridCol w="251583">
                  <a:extLst>
                    <a:ext uri="{9D8B030D-6E8A-4147-A177-3AD203B41FA5}">
                      <a16:colId xmlns:a16="http://schemas.microsoft.com/office/drawing/2014/main" val="3250710676"/>
                    </a:ext>
                  </a:extLst>
                </a:gridCol>
                <a:gridCol w="251583">
                  <a:extLst>
                    <a:ext uri="{9D8B030D-6E8A-4147-A177-3AD203B41FA5}">
                      <a16:colId xmlns:a16="http://schemas.microsoft.com/office/drawing/2014/main" val="1582371324"/>
                    </a:ext>
                  </a:extLst>
                </a:gridCol>
                <a:gridCol w="251583">
                  <a:extLst>
                    <a:ext uri="{9D8B030D-6E8A-4147-A177-3AD203B41FA5}">
                      <a16:colId xmlns:a16="http://schemas.microsoft.com/office/drawing/2014/main" val="2823231422"/>
                    </a:ext>
                  </a:extLst>
                </a:gridCol>
                <a:gridCol w="251583">
                  <a:extLst>
                    <a:ext uri="{9D8B030D-6E8A-4147-A177-3AD203B41FA5}">
                      <a16:colId xmlns:a16="http://schemas.microsoft.com/office/drawing/2014/main" val="1524281816"/>
                    </a:ext>
                  </a:extLst>
                </a:gridCol>
              </a:tblGrid>
              <a:tr h="276273">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507327897"/>
                  </a:ext>
                </a:extLst>
              </a:tr>
              <a:tr h="276273">
                <a:tc>
                  <a:txBody>
                    <a:bodyPr/>
                    <a:lstStyle/>
                    <a:p>
                      <a:endParaRPr lang="en-SE">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2368955944"/>
                  </a:ext>
                </a:extLst>
              </a:tr>
              <a:tr h="276273">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endParaRPr lang="en-SE">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1428699497"/>
                  </a:ext>
                </a:extLst>
              </a:tr>
              <a:tr h="276273">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1476607574"/>
                  </a:ext>
                </a:extLst>
              </a:tr>
            </a:tbl>
          </a:graphicData>
        </a:graphic>
      </p:graphicFrame>
      <p:sp>
        <p:nvSpPr>
          <p:cNvPr id="35" name="TextBox 34">
            <a:extLst>
              <a:ext uri="{FF2B5EF4-FFF2-40B4-BE49-F238E27FC236}">
                <a16:creationId xmlns:a16="http://schemas.microsoft.com/office/drawing/2014/main" id="{024EBB87-ED6C-7671-92AF-93BB6943F8B4}"/>
              </a:ext>
            </a:extLst>
          </p:cNvPr>
          <p:cNvSpPr txBox="1"/>
          <p:nvPr/>
        </p:nvSpPr>
        <p:spPr>
          <a:xfrm>
            <a:off x="1422193" y="4600063"/>
            <a:ext cx="1828801" cy="646331"/>
          </a:xfrm>
          <a:prstGeom prst="rect">
            <a:avLst/>
          </a:prstGeom>
          <a:noFill/>
        </p:spPr>
        <p:txBody>
          <a:bodyPr wrap="square" rtlCol="0">
            <a:spAutoFit/>
          </a:bodyPr>
          <a:lstStyle/>
          <a:p>
            <a:pPr algn="ctr"/>
            <a:r>
              <a:rPr lang="en-GB" dirty="0"/>
              <a:t>K-fold cross validation</a:t>
            </a:r>
            <a:endParaRPr lang="en-SE" dirty="0"/>
          </a:p>
        </p:txBody>
      </p:sp>
      <p:sp>
        <p:nvSpPr>
          <p:cNvPr id="36" name="Arrow: Bent-Up 35">
            <a:extLst>
              <a:ext uri="{FF2B5EF4-FFF2-40B4-BE49-F238E27FC236}">
                <a16:creationId xmlns:a16="http://schemas.microsoft.com/office/drawing/2014/main" id="{F4F483AA-0C66-7915-F3D6-44EEE74DD5C5}"/>
              </a:ext>
            </a:extLst>
          </p:cNvPr>
          <p:cNvSpPr/>
          <p:nvPr/>
        </p:nvSpPr>
        <p:spPr>
          <a:xfrm rot="5400000">
            <a:off x="1220837" y="3174964"/>
            <a:ext cx="788021" cy="324020"/>
          </a:xfrm>
          <a:prstGeom prst="bentUpArrow">
            <a:avLst>
              <a:gd name="adj1" fmla="val 1833"/>
              <a:gd name="adj2" fmla="val 7965"/>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Rectangle 1">
            <a:extLst>
              <a:ext uri="{FF2B5EF4-FFF2-40B4-BE49-F238E27FC236}">
                <a16:creationId xmlns:a16="http://schemas.microsoft.com/office/drawing/2014/main" id="{27FD9D04-7AA0-99C5-AA19-8C615693332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pic>
        <p:nvPicPr>
          <p:cNvPr id="4" name="Graphic 3">
            <a:extLst>
              <a:ext uri="{FF2B5EF4-FFF2-40B4-BE49-F238E27FC236}">
                <a16:creationId xmlns:a16="http://schemas.microsoft.com/office/drawing/2014/main" id="{D615D893-7E07-6E65-B394-4F23ABF25A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15683" y="2485937"/>
            <a:ext cx="3487544" cy="3487544"/>
          </a:xfrm>
          <a:prstGeom prst="rect">
            <a:avLst/>
          </a:prstGeom>
        </p:spPr>
      </p:pic>
      <p:pic>
        <p:nvPicPr>
          <p:cNvPr id="5" name="Graphic 4">
            <a:extLst>
              <a:ext uri="{FF2B5EF4-FFF2-40B4-BE49-F238E27FC236}">
                <a16:creationId xmlns:a16="http://schemas.microsoft.com/office/drawing/2014/main" id="{D29E1E92-5273-8F09-1962-217A420C0B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66794" y="2485937"/>
            <a:ext cx="3487544" cy="3487544"/>
          </a:xfrm>
          <a:prstGeom prst="rect">
            <a:avLst/>
          </a:prstGeom>
        </p:spPr>
      </p:pic>
      <p:sp>
        <p:nvSpPr>
          <p:cNvPr id="6" name="TextBox 5">
            <a:extLst>
              <a:ext uri="{FF2B5EF4-FFF2-40B4-BE49-F238E27FC236}">
                <a16:creationId xmlns:a16="http://schemas.microsoft.com/office/drawing/2014/main" id="{0579A430-9587-75C5-046C-2B003E1A82BA}"/>
              </a:ext>
            </a:extLst>
          </p:cNvPr>
          <p:cNvSpPr txBox="1"/>
          <p:nvPr/>
        </p:nvSpPr>
        <p:spPr>
          <a:xfrm>
            <a:off x="5894601" y="2116605"/>
            <a:ext cx="1353311" cy="369332"/>
          </a:xfrm>
          <a:prstGeom prst="rect">
            <a:avLst/>
          </a:prstGeom>
          <a:noFill/>
        </p:spPr>
        <p:txBody>
          <a:bodyPr wrap="square" rtlCol="0">
            <a:spAutoFit/>
          </a:bodyPr>
          <a:lstStyle/>
          <a:p>
            <a:r>
              <a:rPr lang="en-SE" dirty="0"/>
              <a:t>Septic AKI</a:t>
            </a:r>
          </a:p>
        </p:txBody>
      </p:sp>
      <p:sp>
        <p:nvSpPr>
          <p:cNvPr id="7" name="TextBox 6">
            <a:extLst>
              <a:ext uri="{FF2B5EF4-FFF2-40B4-BE49-F238E27FC236}">
                <a16:creationId xmlns:a16="http://schemas.microsoft.com/office/drawing/2014/main" id="{F203B902-EC33-EA00-85BE-39761236AD0F}"/>
              </a:ext>
            </a:extLst>
          </p:cNvPr>
          <p:cNvSpPr txBox="1"/>
          <p:nvPr/>
        </p:nvSpPr>
        <p:spPr>
          <a:xfrm>
            <a:off x="9753600" y="2116605"/>
            <a:ext cx="1758057" cy="369332"/>
          </a:xfrm>
          <a:prstGeom prst="rect">
            <a:avLst/>
          </a:prstGeom>
          <a:noFill/>
        </p:spPr>
        <p:txBody>
          <a:bodyPr wrap="square" rtlCol="0">
            <a:spAutoFit/>
          </a:bodyPr>
          <a:lstStyle/>
          <a:p>
            <a:r>
              <a:rPr lang="en-SE" dirty="0"/>
              <a:t>COVID-19</a:t>
            </a:r>
          </a:p>
        </p:txBody>
      </p:sp>
    </p:spTree>
    <p:extLst>
      <p:ext uri="{BB962C8B-B14F-4D97-AF65-F5344CB8AC3E}">
        <p14:creationId xmlns:p14="http://schemas.microsoft.com/office/powerpoint/2010/main" val="2068334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Box 5120">
            <a:extLst>
              <a:ext uri="{FF2B5EF4-FFF2-40B4-BE49-F238E27FC236}">
                <a16:creationId xmlns:a16="http://schemas.microsoft.com/office/drawing/2014/main" id="{8B312694-6BC6-92A2-ECFC-263EDC2446A4}"/>
              </a:ext>
            </a:extLst>
          </p:cNvPr>
          <p:cNvSpPr txBox="1"/>
          <p:nvPr/>
        </p:nvSpPr>
        <p:spPr>
          <a:xfrm>
            <a:off x="624968" y="738554"/>
            <a:ext cx="3602480" cy="461665"/>
          </a:xfrm>
          <a:prstGeom prst="rect">
            <a:avLst/>
          </a:prstGeom>
          <a:noFill/>
        </p:spPr>
        <p:txBody>
          <a:bodyPr wrap="square" rtlCol="0">
            <a:spAutoFit/>
          </a:bodyPr>
          <a:lstStyle/>
          <a:p>
            <a:pPr algn="ctr"/>
            <a:r>
              <a:rPr lang="en-GB" sz="2400" dirty="0">
                <a:latin typeface="Roboto" panose="02000000000000000000" pitchFamily="2" charset="0"/>
                <a:ea typeface="Roboto" panose="02000000000000000000" pitchFamily="2" charset="0"/>
              </a:rPr>
              <a:t>Interpreting the network</a:t>
            </a:r>
            <a:endParaRPr lang="en-SE" sz="2400" dirty="0">
              <a:latin typeface="Roboto" panose="02000000000000000000" pitchFamily="2" charset="0"/>
              <a:ea typeface="Roboto" panose="02000000000000000000" pitchFamily="2" charset="0"/>
            </a:endParaRPr>
          </a:p>
        </p:txBody>
      </p:sp>
      <p:sp>
        <p:nvSpPr>
          <p:cNvPr id="2" name="Rectangle 1">
            <a:extLst>
              <a:ext uri="{FF2B5EF4-FFF2-40B4-BE49-F238E27FC236}">
                <a16:creationId xmlns:a16="http://schemas.microsoft.com/office/drawing/2014/main" id="{99DCD82A-C2CB-FAE2-A8C8-2367060D7583}"/>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
        <p:nvSpPr>
          <p:cNvPr id="18" name="Rectangle: Rounded Corners 19">
            <a:extLst>
              <a:ext uri="{FF2B5EF4-FFF2-40B4-BE49-F238E27FC236}">
                <a16:creationId xmlns:a16="http://schemas.microsoft.com/office/drawing/2014/main" id="{1C745710-7ECC-A9E9-A04F-17EFFCC7A5D3}"/>
              </a:ext>
            </a:extLst>
          </p:cNvPr>
          <p:cNvSpPr/>
          <p:nvPr/>
        </p:nvSpPr>
        <p:spPr>
          <a:xfrm>
            <a:off x="2551684" y="1572181"/>
            <a:ext cx="2879969" cy="436293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solidFill>
                <a:schemeClr val="tx1"/>
              </a:solidFill>
            </a:endParaRPr>
          </a:p>
        </p:txBody>
      </p:sp>
      <p:sp>
        <p:nvSpPr>
          <p:cNvPr id="19" name="TextBox 18">
            <a:extLst>
              <a:ext uri="{FF2B5EF4-FFF2-40B4-BE49-F238E27FC236}">
                <a16:creationId xmlns:a16="http://schemas.microsoft.com/office/drawing/2014/main" id="{41696A71-32B5-AAFB-2335-F989F29C1C7A}"/>
              </a:ext>
            </a:extLst>
          </p:cNvPr>
          <p:cNvSpPr txBox="1"/>
          <p:nvPr/>
        </p:nvSpPr>
        <p:spPr>
          <a:xfrm>
            <a:off x="3238460" y="1580448"/>
            <a:ext cx="1506416" cy="369332"/>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SHAP values</a:t>
            </a:r>
            <a:endParaRPr lang="en-SE" dirty="0">
              <a:latin typeface="Roboto" panose="02000000000000000000" pitchFamily="2" charset="0"/>
              <a:ea typeface="Roboto" panose="02000000000000000000" pitchFamily="2" charset="0"/>
            </a:endParaRPr>
          </a:p>
        </p:txBody>
      </p:sp>
      <p:pic>
        <p:nvPicPr>
          <p:cNvPr id="20" name="Picture 19">
            <a:extLst>
              <a:ext uri="{FF2B5EF4-FFF2-40B4-BE49-F238E27FC236}">
                <a16:creationId xmlns:a16="http://schemas.microsoft.com/office/drawing/2014/main" id="{7889E361-4E70-D6C6-65FE-55D26D820C1C}"/>
              </a:ext>
            </a:extLst>
          </p:cNvPr>
          <p:cNvPicPr>
            <a:picLocks noChangeAspect="1"/>
          </p:cNvPicPr>
          <p:nvPr/>
        </p:nvPicPr>
        <p:blipFill>
          <a:blip r:embed="rId2"/>
          <a:stretch>
            <a:fillRect/>
          </a:stretch>
        </p:blipFill>
        <p:spPr>
          <a:xfrm>
            <a:off x="2047028" y="6061091"/>
            <a:ext cx="4546566" cy="456177"/>
          </a:xfrm>
          <a:prstGeom prst="rect">
            <a:avLst/>
          </a:prstGeom>
        </p:spPr>
      </p:pic>
      <p:pic>
        <p:nvPicPr>
          <p:cNvPr id="21" name="Picture 2">
            <a:extLst>
              <a:ext uri="{FF2B5EF4-FFF2-40B4-BE49-F238E27FC236}">
                <a16:creationId xmlns:a16="http://schemas.microsoft.com/office/drawing/2014/main" id="{A2F8E2AF-C871-DAD7-2574-0F61DF8CDC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39" t="24381" r="81872" b="52307"/>
          <a:stretch/>
        </p:blipFill>
        <p:spPr bwMode="auto">
          <a:xfrm>
            <a:off x="4096112" y="4367688"/>
            <a:ext cx="1415568" cy="124311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E3394727-27BF-ABA5-3E1E-34F1930658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81" r="90416" b="52307"/>
          <a:stretch/>
        </p:blipFill>
        <p:spPr bwMode="auto">
          <a:xfrm>
            <a:off x="3656500" y="2165838"/>
            <a:ext cx="1147396" cy="82945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DC1769B-E991-2D3A-F883-B4E38536474B}"/>
              </a:ext>
            </a:extLst>
          </p:cNvPr>
          <p:cNvSpPr txBox="1"/>
          <p:nvPr/>
        </p:nvSpPr>
        <p:spPr>
          <a:xfrm>
            <a:off x="2810487" y="2421101"/>
            <a:ext cx="1000370" cy="369332"/>
          </a:xfrm>
          <a:prstGeom prst="rect">
            <a:avLst/>
          </a:prstGeom>
          <a:noFill/>
        </p:spPr>
        <p:txBody>
          <a:bodyPr wrap="square" rtlCol="0">
            <a:spAutoFit/>
          </a:bodyPr>
          <a:lstStyle/>
          <a:p>
            <a:r>
              <a:rPr lang="en-GB" dirty="0"/>
              <a:t>features</a:t>
            </a:r>
            <a:endParaRPr lang="en-SE" dirty="0"/>
          </a:p>
        </p:txBody>
      </p:sp>
      <p:sp>
        <p:nvSpPr>
          <p:cNvPr id="24" name="TextBox 23">
            <a:extLst>
              <a:ext uri="{FF2B5EF4-FFF2-40B4-BE49-F238E27FC236}">
                <a16:creationId xmlns:a16="http://schemas.microsoft.com/office/drawing/2014/main" id="{4024C0D8-B7AA-0B03-2A70-829C6A18FA8B}"/>
              </a:ext>
            </a:extLst>
          </p:cNvPr>
          <p:cNvSpPr txBox="1"/>
          <p:nvPr/>
        </p:nvSpPr>
        <p:spPr>
          <a:xfrm>
            <a:off x="2710187" y="3546178"/>
            <a:ext cx="1147396" cy="369332"/>
          </a:xfrm>
          <a:prstGeom prst="rect">
            <a:avLst/>
          </a:prstGeom>
          <a:noFill/>
        </p:spPr>
        <p:txBody>
          <a:bodyPr wrap="square" rtlCol="0">
            <a:spAutoFit/>
          </a:bodyPr>
          <a:lstStyle/>
          <a:p>
            <a:r>
              <a:rPr lang="en-GB" dirty="0"/>
              <a:t>prediction</a:t>
            </a:r>
            <a:endParaRPr lang="en-SE" dirty="0"/>
          </a:p>
        </p:txBody>
      </p:sp>
      <p:cxnSp>
        <p:nvCxnSpPr>
          <p:cNvPr id="25" name="Straight Arrow Connector 24">
            <a:extLst>
              <a:ext uri="{FF2B5EF4-FFF2-40B4-BE49-F238E27FC236}">
                <a16:creationId xmlns:a16="http://schemas.microsoft.com/office/drawing/2014/main" id="{1C4BB25F-256F-D33F-5935-C03D98CDC28E}"/>
              </a:ext>
            </a:extLst>
          </p:cNvPr>
          <p:cNvCxnSpPr/>
          <p:nvPr/>
        </p:nvCxnSpPr>
        <p:spPr>
          <a:xfrm>
            <a:off x="4251280" y="3109859"/>
            <a:ext cx="0" cy="336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7414EB7A-BAC9-A9EE-6D6C-4B23F4CDE4C3}"/>
              </a:ext>
            </a:extLst>
          </p:cNvPr>
          <p:cNvSpPr txBox="1"/>
          <p:nvPr/>
        </p:nvSpPr>
        <p:spPr>
          <a:xfrm>
            <a:off x="4016085" y="3554024"/>
            <a:ext cx="742461" cy="369332"/>
          </a:xfrm>
          <a:prstGeom prst="rect">
            <a:avLst/>
          </a:prstGeom>
          <a:noFill/>
        </p:spPr>
        <p:txBody>
          <a:bodyPr wrap="square" rtlCol="0">
            <a:spAutoFit/>
          </a:bodyPr>
          <a:lstStyle/>
          <a:p>
            <a:r>
              <a:rPr lang="en-GB" dirty="0"/>
              <a:t>“0”</a:t>
            </a:r>
            <a:endParaRPr lang="en-SE" dirty="0"/>
          </a:p>
        </p:txBody>
      </p:sp>
      <p:sp>
        <p:nvSpPr>
          <p:cNvPr id="27" name="TextBox 26">
            <a:extLst>
              <a:ext uri="{FF2B5EF4-FFF2-40B4-BE49-F238E27FC236}">
                <a16:creationId xmlns:a16="http://schemas.microsoft.com/office/drawing/2014/main" id="{A2E6EFE9-2C11-DAEF-4560-72C405C7CD32}"/>
              </a:ext>
            </a:extLst>
          </p:cNvPr>
          <p:cNvSpPr txBox="1"/>
          <p:nvPr/>
        </p:nvSpPr>
        <p:spPr>
          <a:xfrm>
            <a:off x="2619452" y="4474242"/>
            <a:ext cx="2074095" cy="923330"/>
          </a:xfrm>
          <a:prstGeom prst="rect">
            <a:avLst/>
          </a:prstGeom>
          <a:noFill/>
        </p:spPr>
        <p:txBody>
          <a:bodyPr wrap="square" rtlCol="0">
            <a:spAutoFit/>
          </a:bodyPr>
          <a:lstStyle/>
          <a:p>
            <a:r>
              <a:rPr lang="en-GB" dirty="0"/>
              <a:t>How much did each feature contribute to the prediction?</a:t>
            </a:r>
            <a:endParaRPr lang="en-SE" dirty="0"/>
          </a:p>
        </p:txBody>
      </p:sp>
      <p:sp>
        <p:nvSpPr>
          <p:cNvPr id="29" name="TextBox 28">
            <a:extLst>
              <a:ext uri="{FF2B5EF4-FFF2-40B4-BE49-F238E27FC236}">
                <a16:creationId xmlns:a16="http://schemas.microsoft.com/office/drawing/2014/main" id="{BAA00C41-F072-A15E-993A-4A6AB2076412}"/>
              </a:ext>
            </a:extLst>
          </p:cNvPr>
          <p:cNvSpPr txBox="1"/>
          <p:nvPr/>
        </p:nvSpPr>
        <p:spPr>
          <a:xfrm>
            <a:off x="4501955" y="1200219"/>
            <a:ext cx="808893" cy="400110"/>
          </a:xfrm>
          <a:prstGeom prst="rect">
            <a:avLst/>
          </a:prstGeom>
          <a:noFill/>
        </p:spPr>
        <p:txBody>
          <a:bodyPr wrap="square" rtlCol="0">
            <a:spAutoFit/>
          </a:bodyPr>
          <a:lstStyle/>
          <a:p>
            <a:r>
              <a:rPr lang="en-GB" sz="2000" dirty="0"/>
              <a:t>2017</a:t>
            </a:r>
            <a:endParaRPr lang="en-SE" sz="2000" dirty="0"/>
          </a:p>
        </p:txBody>
      </p:sp>
      <p:sp>
        <p:nvSpPr>
          <p:cNvPr id="31" name="TextBox 30">
            <a:extLst>
              <a:ext uri="{FF2B5EF4-FFF2-40B4-BE49-F238E27FC236}">
                <a16:creationId xmlns:a16="http://schemas.microsoft.com/office/drawing/2014/main" id="{8DD9AE08-D20C-EB4E-06D7-317C50F438CE}"/>
              </a:ext>
            </a:extLst>
          </p:cNvPr>
          <p:cNvSpPr txBox="1"/>
          <p:nvPr/>
        </p:nvSpPr>
        <p:spPr>
          <a:xfrm>
            <a:off x="2710188" y="1875935"/>
            <a:ext cx="2721466" cy="307777"/>
          </a:xfrm>
          <a:prstGeom prst="rect">
            <a:avLst/>
          </a:prstGeom>
          <a:noFill/>
        </p:spPr>
        <p:txBody>
          <a:bodyPr wrap="square">
            <a:spAutoFit/>
          </a:bodyPr>
          <a:lstStyle/>
          <a:p>
            <a:r>
              <a:rPr lang="en-US" sz="1400" b="1" i="0" dirty="0" err="1">
                <a:solidFill>
                  <a:srgbClr val="404040"/>
                </a:solidFill>
                <a:effectLst/>
                <a:latin typeface="Lato" panose="020F0502020204030203" pitchFamily="34" charset="0"/>
              </a:rPr>
              <a:t>SH</a:t>
            </a:r>
            <a:r>
              <a:rPr lang="en-US" sz="1400" i="0" dirty="0" err="1">
                <a:solidFill>
                  <a:srgbClr val="404040"/>
                </a:solidFill>
                <a:effectLst/>
                <a:latin typeface="Lato" panose="020F0502020204030203" pitchFamily="34" charset="0"/>
              </a:rPr>
              <a:t>apley</a:t>
            </a:r>
            <a:r>
              <a:rPr lang="en-US" sz="1400" i="0" dirty="0">
                <a:solidFill>
                  <a:srgbClr val="404040"/>
                </a:solidFill>
                <a:effectLst/>
                <a:latin typeface="Lato" panose="020F0502020204030203" pitchFamily="34" charset="0"/>
              </a:rPr>
              <a:t> </a:t>
            </a:r>
            <a:r>
              <a:rPr lang="en-US" sz="1400" b="1" i="0" dirty="0">
                <a:solidFill>
                  <a:srgbClr val="404040"/>
                </a:solidFill>
                <a:effectLst/>
                <a:latin typeface="Lato" panose="020F0502020204030203" pitchFamily="34" charset="0"/>
              </a:rPr>
              <a:t>A</a:t>
            </a:r>
            <a:r>
              <a:rPr lang="en-US" sz="1400" i="0" dirty="0">
                <a:solidFill>
                  <a:srgbClr val="404040"/>
                </a:solidFill>
                <a:effectLst/>
                <a:latin typeface="Lato" panose="020F0502020204030203" pitchFamily="34" charset="0"/>
              </a:rPr>
              <a:t>dditive</a:t>
            </a:r>
            <a:r>
              <a:rPr lang="en-US" sz="1400" b="1" i="0" dirty="0">
                <a:solidFill>
                  <a:srgbClr val="404040"/>
                </a:solidFill>
                <a:effectLst/>
                <a:latin typeface="Lato" panose="020F0502020204030203" pitchFamily="34" charset="0"/>
              </a:rPr>
              <a:t> </a:t>
            </a:r>
            <a:r>
              <a:rPr lang="en-US" sz="1400" i="0" dirty="0" err="1">
                <a:solidFill>
                  <a:srgbClr val="404040"/>
                </a:solidFill>
                <a:effectLst/>
                <a:latin typeface="Lato" panose="020F0502020204030203" pitchFamily="34" charset="0"/>
              </a:rPr>
              <a:t>ex</a:t>
            </a:r>
            <a:r>
              <a:rPr lang="en-US" sz="1400" b="1" i="0" dirty="0" err="1">
                <a:solidFill>
                  <a:srgbClr val="404040"/>
                </a:solidFill>
                <a:effectLst/>
                <a:latin typeface="Lato" panose="020F0502020204030203" pitchFamily="34" charset="0"/>
              </a:rPr>
              <a:t>P</a:t>
            </a:r>
            <a:r>
              <a:rPr lang="en-US" sz="1400" i="0" dirty="0" err="1">
                <a:solidFill>
                  <a:srgbClr val="404040"/>
                </a:solidFill>
                <a:effectLst/>
                <a:latin typeface="Lato" panose="020F0502020204030203" pitchFamily="34" charset="0"/>
              </a:rPr>
              <a:t>lanations</a:t>
            </a:r>
            <a:endParaRPr lang="en-SE" sz="1400" dirty="0"/>
          </a:p>
        </p:txBody>
      </p:sp>
      <p:pic>
        <p:nvPicPr>
          <p:cNvPr id="32" name="Picture 2" descr="Fig. 1">
            <a:extLst>
              <a:ext uri="{FF2B5EF4-FFF2-40B4-BE49-F238E27FC236}">
                <a16:creationId xmlns:a16="http://schemas.microsoft.com/office/drawing/2014/main" id="{213952B1-D8F2-239E-3C95-135A22F2D7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588" t="50942" r="30171"/>
          <a:stretch/>
        </p:blipFill>
        <p:spPr bwMode="auto">
          <a:xfrm>
            <a:off x="7289795" y="2605767"/>
            <a:ext cx="2999605" cy="2668509"/>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76479E6D-B3FE-5EB8-4F7F-14EBB1928025}"/>
              </a:ext>
            </a:extLst>
          </p:cNvPr>
          <p:cNvSpPr/>
          <p:nvPr/>
        </p:nvSpPr>
        <p:spPr>
          <a:xfrm>
            <a:off x="10024282" y="2421101"/>
            <a:ext cx="530235" cy="48059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E"/>
          </a:p>
        </p:txBody>
      </p:sp>
    </p:spTree>
    <p:extLst>
      <p:ext uri="{BB962C8B-B14F-4D97-AF65-F5344CB8AC3E}">
        <p14:creationId xmlns:p14="http://schemas.microsoft.com/office/powerpoint/2010/main" val="1041214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F88ACF0-EB54-8DCD-08C3-5DA853A1309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5550" y="-37362"/>
            <a:ext cx="7688011" cy="6895362"/>
          </a:xfrm>
        </p:spPr>
      </p:pic>
      <p:sp>
        <p:nvSpPr>
          <p:cNvPr id="10" name="TextBox 9">
            <a:extLst>
              <a:ext uri="{FF2B5EF4-FFF2-40B4-BE49-F238E27FC236}">
                <a16:creationId xmlns:a16="http://schemas.microsoft.com/office/drawing/2014/main" id="{DF0ECF2B-36FE-AB22-592D-B6140A22BB1A}"/>
              </a:ext>
            </a:extLst>
          </p:cNvPr>
          <p:cNvSpPr txBox="1"/>
          <p:nvPr/>
        </p:nvSpPr>
        <p:spPr>
          <a:xfrm>
            <a:off x="1076325" y="4781550"/>
            <a:ext cx="1495425" cy="369332"/>
          </a:xfrm>
          <a:prstGeom prst="rect">
            <a:avLst/>
          </a:prstGeom>
          <a:noFill/>
        </p:spPr>
        <p:txBody>
          <a:bodyPr wrap="square" rtlCol="0">
            <a:spAutoFit/>
          </a:bodyPr>
          <a:lstStyle/>
          <a:p>
            <a:r>
              <a:rPr lang="en-GB"/>
              <a:t>COVID-19</a:t>
            </a:r>
            <a:endParaRPr lang="en-SE"/>
          </a:p>
        </p:txBody>
      </p:sp>
      <p:sp>
        <p:nvSpPr>
          <p:cNvPr id="11" name="TextBox 10">
            <a:extLst>
              <a:ext uri="{FF2B5EF4-FFF2-40B4-BE49-F238E27FC236}">
                <a16:creationId xmlns:a16="http://schemas.microsoft.com/office/drawing/2014/main" id="{44A22C6B-B3AD-365B-C3BF-DF0F1F7DB31C}"/>
              </a:ext>
            </a:extLst>
          </p:cNvPr>
          <p:cNvSpPr txBox="1"/>
          <p:nvPr/>
        </p:nvSpPr>
        <p:spPr>
          <a:xfrm>
            <a:off x="1177005" y="1707118"/>
            <a:ext cx="1294064" cy="369332"/>
          </a:xfrm>
          <a:prstGeom prst="rect">
            <a:avLst/>
          </a:prstGeom>
          <a:noFill/>
        </p:spPr>
        <p:txBody>
          <a:bodyPr wrap="square" rtlCol="0">
            <a:spAutoFit/>
          </a:bodyPr>
          <a:lstStyle/>
          <a:p>
            <a:r>
              <a:rPr lang="en-GB"/>
              <a:t>Septic AKI</a:t>
            </a:r>
            <a:endParaRPr lang="en-SE"/>
          </a:p>
        </p:txBody>
      </p:sp>
      <p:sp>
        <p:nvSpPr>
          <p:cNvPr id="2" name="TextBox 1">
            <a:extLst>
              <a:ext uri="{FF2B5EF4-FFF2-40B4-BE49-F238E27FC236}">
                <a16:creationId xmlns:a16="http://schemas.microsoft.com/office/drawing/2014/main" id="{CFF34CCB-387B-BC3B-EAC8-83384BF3AAF6}"/>
              </a:ext>
            </a:extLst>
          </p:cNvPr>
          <p:cNvSpPr txBox="1"/>
          <p:nvPr/>
        </p:nvSpPr>
        <p:spPr>
          <a:xfrm>
            <a:off x="10183561" y="1310275"/>
            <a:ext cx="1639471" cy="954107"/>
          </a:xfrm>
          <a:prstGeom prst="rect">
            <a:avLst/>
          </a:prstGeom>
          <a:noFill/>
        </p:spPr>
        <p:txBody>
          <a:bodyPr wrap="square" rtlCol="0">
            <a:spAutoFit/>
          </a:bodyPr>
          <a:lstStyle/>
          <a:p>
            <a:r>
              <a:rPr lang="en-GB" sz="1400"/>
              <a:t>Processes related to metabolic processes and disease</a:t>
            </a:r>
            <a:endParaRPr lang="en-SE" sz="1400"/>
          </a:p>
        </p:txBody>
      </p:sp>
      <p:sp>
        <p:nvSpPr>
          <p:cNvPr id="3" name="TextBox 2">
            <a:extLst>
              <a:ext uri="{FF2B5EF4-FFF2-40B4-BE49-F238E27FC236}">
                <a16:creationId xmlns:a16="http://schemas.microsoft.com/office/drawing/2014/main" id="{75EDE090-DE26-C677-ADE7-32799F7F3CBC}"/>
              </a:ext>
            </a:extLst>
          </p:cNvPr>
          <p:cNvSpPr txBox="1"/>
          <p:nvPr/>
        </p:nvSpPr>
        <p:spPr>
          <a:xfrm>
            <a:off x="10183561" y="4966216"/>
            <a:ext cx="1639471" cy="523220"/>
          </a:xfrm>
          <a:prstGeom prst="rect">
            <a:avLst/>
          </a:prstGeom>
          <a:noFill/>
        </p:spPr>
        <p:txBody>
          <a:bodyPr wrap="square" rtlCol="0">
            <a:spAutoFit/>
          </a:bodyPr>
          <a:lstStyle/>
          <a:p>
            <a:r>
              <a:rPr lang="en-GB" sz="1400"/>
              <a:t>Processes related to the immune system</a:t>
            </a:r>
            <a:endParaRPr lang="en-SE" sz="1400"/>
          </a:p>
        </p:txBody>
      </p:sp>
    </p:spTree>
    <p:extLst>
      <p:ext uri="{BB962C8B-B14F-4D97-AF65-F5344CB8AC3E}">
        <p14:creationId xmlns:p14="http://schemas.microsoft.com/office/powerpoint/2010/main" val="3267373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D01A-1840-DD66-7438-E21B0FE0DA6B}"/>
              </a:ext>
            </a:extLst>
          </p:cNvPr>
          <p:cNvSpPr>
            <a:spLocks noGrp="1"/>
          </p:cNvSpPr>
          <p:nvPr>
            <p:ph type="title"/>
          </p:nvPr>
        </p:nvSpPr>
        <p:spPr/>
        <p:txBody>
          <a:bodyPr/>
          <a:lstStyle/>
          <a:p>
            <a:r>
              <a:rPr lang="en-GB"/>
              <a:t>Biomarker identification</a:t>
            </a:r>
            <a:endParaRPr lang="en-SE"/>
          </a:p>
        </p:txBody>
      </p:sp>
      <p:pic>
        <p:nvPicPr>
          <p:cNvPr id="13" name="Graphic 12">
            <a:extLst>
              <a:ext uri="{FF2B5EF4-FFF2-40B4-BE49-F238E27FC236}">
                <a16:creationId xmlns:a16="http://schemas.microsoft.com/office/drawing/2014/main" id="{3A60821C-7FFA-26F8-7ED2-205670E70B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5300" y="1768475"/>
            <a:ext cx="5465160" cy="4724400"/>
          </a:xfrm>
          <a:prstGeom prst="rect">
            <a:avLst/>
          </a:prstGeom>
        </p:spPr>
      </p:pic>
      <p:pic>
        <p:nvPicPr>
          <p:cNvPr id="15" name="Graphic 14">
            <a:extLst>
              <a:ext uri="{FF2B5EF4-FFF2-40B4-BE49-F238E27FC236}">
                <a16:creationId xmlns:a16="http://schemas.microsoft.com/office/drawing/2014/main" id="{440F6E13-92BD-7A18-7998-A94E4BE504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64809" y="1846261"/>
            <a:ext cx="5094781" cy="4724401"/>
          </a:xfrm>
          <a:prstGeom prst="rect">
            <a:avLst/>
          </a:prstGeom>
        </p:spPr>
      </p:pic>
      <p:sp>
        <p:nvSpPr>
          <p:cNvPr id="16" name="TextBox 15">
            <a:extLst>
              <a:ext uri="{FF2B5EF4-FFF2-40B4-BE49-F238E27FC236}">
                <a16:creationId xmlns:a16="http://schemas.microsoft.com/office/drawing/2014/main" id="{F0255330-F5AD-AC5D-4F55-510180EEA92B}"/>
              </a:ext>
            </a:extLst>
          </p:cNvPr>
          <p:cNvSpPr txBox="1"/>
          <p:nvPr/>
        </p:nvSpPr>
        <p:spPr>
          <a:xfrm rot="16200000">
            <a:off x="-36936" y="2068489"/>
            <a:ext cx="969360" cy="369332"/>
          </a:xfrm>
          <a:prstGeom prst="rect">
            <a:avLst/>
          </a:prstGeom>
          <a:noFill/>
        </p:spPr>
        <p:txBody>
          <a:bodyPr wrap="square" rtlCol="0">
            <a:spAutoFit/>
          </a:bodyPr>
          <a:lstStyle/>
          <a:p>
            <a:r>
              <a:rPr lang="en-GB"/>
              <a:t>z-score</a:t>
            </a:r>
            <a:endParaRPr lang="en-SE"/>
          </a:p>
        </p:txBody>
      </p:sp>
      <p:sp>
        <p:nvSpPr>
          <p:cNvPr id="17" name="TextBox 16">
            <a:extLst>
              <a:ext uri="{FF2B5EF4-FFF2-40B4-BE49-F238E27FC236}">
                <a16:creationId xmlns:a16="http://schemas.microsoft.com/office/drawing/2014/main" id="{C9567A7D-EC2A-A490-4FE6-EE95B490CD22}"/>
              </a:ext>
            </a:extLst>
          </p:cNvPr>
          <p:cNvSpPr txBox="1"/>
          <p:nvPr/>
        </p:nvSpPr>
        <p:spPr>
          <a:xfrm rot="16200000">
            <a:off x="5931528" y="2146275"/>
            <a:ext cx="969360" cy="369332"/>
          </a:xfrm>
          <a:prstGeom prst="rect">
            <a:avLst/>
          </a:prstGeom>
          <a:noFill/>
        </p:spPr>
        <p:txBody>
          <a:bodyPr wrap="square" rtlCol="0">
            <a:spAutoFit/>
          </a:bodyPr>
          <a:lstStyle/>
          <a:p>
            <a:r>
              <a:rPr lang="en-GB"/>
              <a:t>z-score</a:t>
            </a:r>
            <a:endParaRPr lang="en-SE"/>
          </a:p>
        </p:txBody>
      </p:sp>
      <p:sp>
        <p:nvSpPr>
          <p:cNvPr id="18" name="TextBox 17">
            <a:extLst>
              <a:ext uri="{FF2B5EF4-FFF2-40B4-BE49-F238E27FC236}">
                <a16:creationId xmlns:a16="http://schemas.microsoft.com/office/drawing/2014/main" id="{3AB3B3CB-E834-2170-95E9-5A700A44F27F}"/>
              </a:ext>
            </a:extLst>
          </p:cNvPr>
          <p:cNvSpPr txBox="1"/>
          <p:nvPr/>
        </p:nvSpPr>
        <p:spPr>
          <a:xfrm>
            <a:off x="2994427" y="1504107"/>
            <a:ext cx="1294064" cy="369332"/>
          </a:xfrm>
          <a:prstGeom prst="rect">
            <a:avLst/>
          </a:prstGeom>
          <a:noFill/>
        </p:spPr>
        <p:txBody>
          <a:bodyPr wrap="square" rtlCol="0">
            <a:spAutoFit/>
          </a:bodyPr>
          <a:lstStyle/>
          <a:p>
            <a:pPr algn="ctr"/>
            <a:r>
              <a:rPr lang="en-GB"/>
              <a:t>Septic AKI</a:t>
            </a:r>
            <a:endParaRPr lang="en-SE"/>
          </a:p>
        </p:txBody>
      </p:sp>
      <p:sp>
        <p:nvSpPr>
          <p:cNvPr id="20" name="TextBox 19">
            <a:extLst>
              <a:ext uri="{FF2B5EF4-FFF2-40B4-BE49-F238E27FC236}">
                <a16:creationId xmlns:a16="http://schemas.microsoft.com/office/drawing/2014/main" id="{88866AED-ABC6-35DC-4AEC-46F47C6857BE}"/>
              </a:ext>
            </a:extLst>
          </p:cNvPr>
          <p:cNvSpPr txBox="1"/>
          <p:nvPr/>
        </p:nvSpPr>
        <p:spPr>
          <a:xfrm>
            <a:off x="8745402" y="1504107"/>
            <a:ext cx="1495425" cy="369332"/>
          </a:xfrm>
          <a:prstGeom prst="rect">
            <a:avLst/>
          </a:prstGeom>
          <a:noFill/>
        </p:spPr>
        <p:txBody>
          <a:bodyPr wrap="square" rtlCol="0">
            <a:spAutoFit/>
          </a:bodyPr>
          <a:lstStyle/>
          <a:p>
            <a:pPr algn="ctr"/>
            <a:r>
              <a:rPr lang="en-GB"/>
              <a:t>COVID-19</a:t>
            </a:r>
            <a:endParaRPr lang="en-SE"/>
          </a:p>
        </p:txBody>
      </p:sp>
    </p:spTree>
    <p:extLst>
      <p:ext uri="{BB962C8B-B14F-4D97-AF65-F5344CB8AC3E}">
        <p14:creationId xmlns:p14="http://schemas.microsoft.com/office/powerpoint/2010/main" val="3107344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D01A-1840-DD66-7438-E21B0FE0DA6B}"/>
              </a:ext>
            </a:extLst>
          </p:cNvPr>
          <p:cNvSpPr>
            <a:spLocks noGrp="1"/>
          </p:cNvSpPr>
          <p:nvPr>
            <p:ph type="title"/>
          </p:nvPr>
        </p:nvSpPr>
        <p:spPr/>
        <p:txBody>
          <a:bodyPr/>
          <a:lstStyle/>
          <a:p>
            <a:r>
              <a:rPr lang="en-GB"/>
              <a:t>Pathway analysis</a:t>
            </a:r>
            <a:endParaRPr lang="en-SE"/>
          </a:p>
        </p:txBody>
      </p:sp>
      <p:pic>
        <p:nvPicPr>
          <p:cNvPr id="5" name="Graphic 4">
            <a:extLst>
              <a:ext uri="{FF2B5EF4-FFF2-40B4-BE49-F238E27FC236}">
                <a16:creationId xmlns:a16="http://schemas.microsoft.com/office/drawing/2014/main" id="{7DCA54D7-2635-172B-5CA6-3CE85E4C4A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7670" y="1582738"/>
            <a:ext cx="11784330" cy="4910137"/>
          </a:xfrm>
          <a:prstGeom prst="rect">
            <a:avLst/>
          </a:prstGeom>
        </p:spPr>
      </p:pic>
      <p:pic>
        <p:nvPicPr>
          <p:cNvPr id="4" name="Picture 3" descr="A red and blue gradient&#10;&#10;Description automatically generated">
            <a:extLst>
              <a:ext uri="{FF2B5EF4-FFF2-40B4-BE49-F238E27FC236}">
                <a16:creationId xmlns:a16="http://schemas.microsoft.com/office/drawing/2014/main" id="{EB431CB9-2466-A073-E767-30A34727E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1673" y="2317751"/>
            <a:ext cx="895350" cy="1181100"/>
          </a:xfrm>
          <a:prstGeom prst="rect">
            <a:avLst/>
          </a:prstGeom>
        </p:spPr>
      </p:pic>
    </p:spTree>
    <p:extLst>
      <p:ext uri="{BB962C8B-B14F-4D97-AF65-F5344CB8AC3E}">
        <p14:creationId xmlns:p14="http://schemas.microsoft.com/office/powerpoint/2010/main" val="1608237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D01A-1840-DD66-7438-E21B0FE0DA6B}"/>
              </a:ext>
            </a:extLst>
          </p:cNvPr>
          <p:cNvSpPr>
            <a:spLocks noGrp="1"/>
          </p:cNvSpPr>
          <p:nvPr>
            <p:ph type="title"/>
          </p:nvPr>
        </p:nvSpPr>
        <p:spPr/>
        <p:txBody>
          <a:bodyPr/>
          <a:lstStyle/>
          <a:p>
            <a:r>
              <a:rPr lang="en-GB"/>
              <a:t>Pathway analysis</a:t>
            </a:r>
            <a:endParaRPr lang="en-SE"/>
          </a:p>
        </p:txBody>
      </p:sp>
      <p:pic>
        <p:nvPicPr>
          <p:cNvPr id="4" name="Graphic 3">
            <a:extLst>
              <a:ext uri="{FF2B5EF4-FFF2-40B4-BE49-F238E27FC236}">
                <a16:creationId xmlns:a16="http://schemas.microsoft.com/office/drawing/2014/main" id="{038DBE50-3826-9B3B-E7CF-B3B5E3D6787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4562"/>
          <a:stretch/>
        </p:blipFill>
        <p:spPr>
          <a:xfrm>
            <a:off x="342900" y="1438275"/>
            <a:ext cx="11635740" cy="5080000"/>
          </a:xfrm>
          <a:prstGeom prst="rect">
            <a:avLst/>
          </a:prstGeom>
        </p:spPr>
      </p:pic>
      <p:pic>
        <p:nvPicPr>
          <p:cNvPr id="5" name="Picture 4" descr="A blue and green gradient with black text&#10;&#10;Description automatically generated">
            <a:extLst>
              <a:ext uri="{FF2B5EF4-FFF2-40B4-BE49-F238E27FC236}">
                <a16:creationId xmlns:a16="http://schemas.microsoft.com/office/drawing/2014/main" id="{F27B301D-8F2B-FA0C-4E5B-4825F06E96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5155" y="2062632"/>
            <a:ext cx="1004712" cy="1402411"/>
          </a:xfrm>
          <a:prstGeom prst="rect">
            <a:avLst/>
          </a:prstGeom>
        </p:spPr>
      </p:pic>
    </p:spTree>
    <p:extLst>
      <p:ext uri="{BB962C8B-B14F-4D97-AF65-F5344CB8AC3E}">
        <p14:creationId xmlns:p14="http://schemas.microsoft.com/office/powerpoint/2010/main" val="1280053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D01A-1840-DD66-7438-E21B0FE0DA6B}"/>
              </a:ext>
            </a:extLst>
          </p:cNvPr>
          <p:cNvSpPr>
            <a:spLocks noGrp="1"/>
          </p:cNvSpPr>
          <p:nvPr>
            <p:ph type="title"/>
          </p:nvPr>
        </p:nvSpPr>
        <p:spPr/>
        <p:txBody>
          <a:bodyPr/>
          <a:lstStyle/>
          <a:p>
            <a:r>
              <a:rPr lang="en-GB"/>
              <a:t>Problems we faced and how we fixed them</a:t>
            </a:r>
            <a:endParaRPr lang="en-SE"/>
          </a:p>
        </p:txBody>
      </p:sp>
      <p:pic>
        <p:nvPicPr>
          <p:cNvPr id="3076" name="Picture 4" descr="Optimizing Efficiency with Sparse Neural Networks | SigOpt">
            <a:extLst>
              <a:ext uri="{FF2B5EF4-FFF2-40B4-BE49-F238E27FC236}">
                <a16:creationId xmlns:a16="http://schemas.microsoft.com/office/drawing/2014/main" id="{CAC1312B-441E-85F1-7FB1-CF2A6C64A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301" t="7143"/>
          <a:stretch/>
        </p:blipFill>
        <p:spPr bwMode="auto">
          <a:xfrm rot="5400000">
            <a:off x="1699845" y="2189533"/>
            <a:ext cx="2479431" cy="3581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B477913-C413-3E1F-A60B-6BDFED8AF26B}"/>
              </a:ext>
            </a:extLst>
          </p:cNvPr>
          <p:cNvSpPr txBox="1"/>
          <p:nvPr/>
        </p:nvSpPr>
        <p:spPr>
          <a:xfrm>
            <a:off x="990599" y="1719820"/>
            <a:ext cx="9515476" cy="923330"/>
          </a:xfrm>
          <a:prstGeom prst="rect">
            <a:avLst/>
          </a:prstGeom>
          <a:noFill/>
        </p:spPr>
        <p:txBody>
          <a:bodyPr wrap="square" rtlCol="0">
            <a:spAutoFit/>
          </a:bodyPr>
          <a:lstStyle/>
          <a:p>
            <a:r>
              <a:rPr lang="en-GB"/>
              <a:t>1. Are nodes important by themselves, or only due to their connections?</a:t>
            </a:r>
          </a:p>
          <a:p>
            <a:endParaRPr lang="en-GB"/>
          </a:p>
          <a:p>
            <a:r>
              <a:rPr lang="en-GB"/>
              <a:t>2. Are highly connected nodes considered </a:t>
            </a:r>
            <a:r>
              <a:rPr lang="en-GB" i="1"/>
              <a:t>too important </a:t>
            </a:r>
            <a:r>
              <a:rPr lang="en-GB"/>
              <a:t>just because they’re highly connected?</a:t>
            </a:r>
            <a:endParaRPr lang="en-SE"/>
          </a:p>
        </p:txBody>
      </p:sp>
      <p:cxnSp>
        <p:nvCxnSpPr>
          <p:cNvPr id="5" name="Connector: Elbow 4">
            <a:extLst>
              <a:ext uri="{FF2B5EF4-FFF2-40B4-BE49-F238E27FC236}">
                <a16:creationId xmlns:a16="http://schemas.microsoft.com/office/drawing/2014/main" id="{C6162920-2082-6800-4474-E813D16244FD}"/>
              </a:ext>
            </a:extLst>
          </p:cNvPr>
          <p:cNvCxnSpPr>
            <a:cxnSpLocks/>
          </p:cNvCxnSpPr>
          <p:nvPr/>
        </p:nvCxnSpPr>
        <p:spPr>
          <a:xfrm>
            <a:off x="1324748" y="5329487"/>
            <a:ext cx="1076326" cy="104530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8" name="Connector: Elbow 7">
            <a:extLst>
              <a:ext uri="{FF2B5EF4-FFF2-40B4-BE49-F238E27FC236}">
                <a16:creationId xmlns:a16="http://schemas.microsoft.com/office/drawing/2014/main" id="{EA3985D8-1DBA-5EAA-CFD2-68224CDCD4A4}"/>
              </a:ext>
            </a:extLst>
          </p:cNvPr>
          <p:cNvCxnSpPr>
            <a:cxnSpLocks/>
          </p:cNvCxnSpPr>
          <p:nvPr/>
        </p:nvCxnSpPr>
        <p:spPr>
          <a:xfrm rot="16200000" flipH="1">
            <a:off x="2025918" y="5607746"/>
            <a:ext cx="902713" cy="1524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57384CEF-0604-86CB-8D54-1A14145C1563}"/>
              </a:ext>
            </a:extLst>
          </p:cNvPr>
          <p:cNvCxnSpPr>
            <a:cxnSpLocks/>
          </p:cNvCxnSpPr>
          <p:nvPr/>
        </p:nvCxnSpPr>
        <p:spPr>
          <a:xfrm rot="5400000">
            <a:off x="2555859" y="5037545"/>
            <a:ext cx="1257297" cy="93821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or: Elbow 17">
            <a:extLst>
              <a:ext uri="{FF2B5EF4-FFF2-40B4-BE49-F238E27FC236}">
                <a16:creationId xmlns:a16="http://schemas.microsoft.com/office/drawing/2014/main" id="{34677CB2-0243-0C61-1CE8-B2038ADBEA3E}"/>
              </a:ext>
            </a:extLst>
          </p:cNvPr>
          <p:cNvCxnSpPr>
            <a:cxnSpLocks/>
          </p:cNvCxnSpPr>
          <p:nvPr/>
        </p:nvCxnSpPr>
        <p:spPr>
          <a:xfrm rot="5400000">
            <a:off x="2870974" y="4730775"/>
            <a:ext cx="1889131" cy="1500511"/>
          </a:xfrm>
          <a:prstGeom prst="bentConnector3">
            <a:avLst>
              <a:gd name="adj1" fmla="val 9991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0697AC-7979-15EA-0209-D0A1AED66489}"/>
                  </a:ext>
                </a:extLst>
              </p:cNvPr>
              <p:cNvSpPr txBox="1"/>
              <p:nvPr/>
            </p:nvSpPr>
            <p:spPr>
              <a:xfrm>
                <a:off x="2453786" y="6201977"/>
                <a:ext cx="356864" cy="4472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SE" sz="1200" i="1" smtClean="0">
                              <a:latin typeface="Cambria Math" panose="02040503050406030204" pitchFamily="18" charset="0"/>
                            </a:rPr>
                          </m:ctrlPr>
                        </m:naryPr>
                        <m:sub/>
                        <m:sup/>
                        <m:e>
                          <m:r>
                            <a:rPr lang="en-SE" sz="1200" i="1" smtClean="0">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Cambria Math" panose="02040503050406030204" pitchFamily="18" charset="0"/>
                            </a:rPr>
                            <m:t>(</m:t>
                          </m:r>
                          <m:r>
                            <a:rPr lang="en-GB" sz="1200" b="0" i="1" smtClean="0">
                              <a:latin typeface="Cambria Math" panose="02040503050406030204" pitchFamily="18" charset="0"/>
                              <a:ea typeface="Cambria Math" panose="02040503050406030204" pitchFamily="18" charset="0"/>
                            </a:rPr>
                            <m:t>𝑥</m:t>
                          </m:r>
                          <m:r>
                            <a:rPr lang="en-GB" sz="1200" b="0" i="1" smtClean="0">
                              <a:latin typeface="Cambria Math" panose="02040503050406030204" pitchFamily="18" charset="0"/>
                              <a:ea typeface="Cambria Math" panose="02040503050406030204" pitchFamily="18" charset="0"/>
                            </a:rPr>
                            <m:t>)</m:t>
                          </m:r>
                        </m:e>
                      </m:nary>
                    </m:oMath>
                  </m:oMathPara>
                </a14:m>
                <a:endParaRPr lang="en-SE" sz="1200"/>
              </a:p>
            </p:txBody>
          </p:sp>
        </mc:Choice>
        <mc:Fallback xmlns="">
          <p:sp>
            <p:nvSpPr>
              <p:cNvPr id="22" name="TextBox 21">
                <a:extLst>
                  <a:ext uri="{FF2B5EF4-FFF2-40B4-BE49-F238E27FC236}">
                    <a16:creationId xmlns:a16="http://schemas.microsoft.com/office/drawing/2014/main" id="{370697AC-7979-15EA-0209-D0A1AED66489}"/>
                  </a:ext>
                </a:extLst>
              </p:cNvPr>
              <p:cNvSpPr txBox="1">
                <a:spLocks noRot="1" noChangeAspect="1" noMove="1" noResize="1" noEditPoints="1" noAdjustHandles="1" noChangeArrowheads="1" noChangeShapeType="1" noTextEdit="1"/>
              </p:cNvSpPr>
              <p:nvPr/>
            </p:nvSpPr>
            <p:spPr>
              <a:xfrm>
                <a:off x="2453786" y="6201977"/>
                <a:ext cx="356864" cy="447238"/>
              </a:xfrm>
              <a:prstGeom prst="rect">
                <a:avLst/>
              </a:prstGeom>
              <a:blipFill>
                <a:blip r:embed="rId3"/>
                <a:stretch>
                  <a:fillRect l="-162069" t="-144444" r="-65517" b="-205556"/>
                </a:stretch>
              </a:blipFill>
            </p:spPr>
            <p:txBody>
              <a:bodyPr/>
              <a:lstStyle/>
              <a:p>
                <a:r>
                  <a:rPr lang="en-SE">
                    <a:noFill/>
                  </a:rPr>
                  <a:t> </a:t>
                </a:r>
              </a:p>
            </p:txBody>
          </p:sp>
        </mc:Fallback>
      </mc:AlternateContent>
      <p:sp>
        <p:nvSpPr>
          <p:cNvPr id="34" name="Oval 33">
            <a:extLst>
              <a:ext uri="{FF2B5EF4-FFF2-40B4-BE49-F238E27FC236}">
                <a16:creationId xmlns:a16="http://schemas.microsoft.com/office/drawing/2014/main" id="{38361FF0-5A32-8B22-1D5B-5484B157D245}"/>
              </a:ext>
            </a:extLst>
          </p:cNvPr>
          <p:cNvSpPr/>
          <p:nvPr/>
        </p:nvSpPr>
        <p:spPr>
          <a:xfrm>
            <a:off x="7294881" y="3591613"/>
            <a:ext cx="139853" cy="13376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5" name="Oval 34">
            <a:extLst>
              <a:ext uri="{FF2B5EF4-FFF2-40B4-BE49-F238E27FC236}">
                <a16:creationId xmlns:a16="http://schemas.microsoft.com/office/drawing/2014/main" id="{688D809C-BDF0-4857-62B9-F91E8C7975D3}"/>
              </a:ext>
            </a:extLst>
          </p:cNvPr>
          <p:cNvSpPr/>
          <p:nvPr/>
        </p:nvSpPr>
        <p:spPr>
          <a:xfrm>
            <a:off x="7294881" y="3846473"/>
            <a:ext cx="139853" cy="13376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6" name="Oval 35">
            <a:extLst>
              <a:ext uri="{FF2B5EF4-FFF2-40B4-BE49-F238E27FC236}">
                <a16:creationId xmlns:a16="http://schemas.microsoft.com/office/drawing/2014/main" id="{D8255E6D-1076-F7AE-F716-8465C194BA2E}"/>
              </a:ext>
            </a:extLst>
          </p:cNvPr>
          <p:cNvSpPr/>
          <p:nvPr/>
        </p:nvSpPr>
        <p:spPr>
          <a:xfrm>
            <a:off x="7294881" y="4101333"/>
            <a:ext cx="139853" cy="13376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7" name="Oval 36">
            <a:extLst>
              <a:ext uri="{FF2B5EF4-FFF2-40B4-BE49-F238E27FC236}">
                <a16:creationId xmlns:a16="http://schemas.microsoft.com/office/drawing/2014/main" id="{ECA12F43-FB8F-9D59-9F9D-FE5597ED2BEC}"/>
              </a:ext>
            </a:extLst>
          </p:cNvPr>
          <p:cNvSpPr/>
          <p:nvPr/>
        </p:nvSpPr>
        <p:spPr>
          <a:xfrm>
            <a:off x="7294881" y="4356193"/>
            <a:ext cx="139853" cy="133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6" name="Oval 45">
            <a:extLst>
              <a:ext uri="{FF2B5EF4-FFF2-40B4-BE49-F238E27FC236}">
                <a16:creationId xmlns:a16="http://schemas.microsoft.com/office/drawing/2014/main" id="{0687250D-F3E2-4455-DAA4-4B8F3EAD554C}"/>
              </a:ext>
            </a:extLst>
          </p:cNvPr>
          <p:cNvSpPr/>
          <p:nvPr/>
        </p:nvSpPr>
        <p:spPr>
          <a:xfrm>
            <a:off x="8225072" y="3591613"/>
            <a:ext cx="139853" cy="133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7" name="Oval 46">
            <a:extLst>
              <a:ext uri="{FF2B5EF4-FFF2-40B4-BE49-F238E27FC236}">
                <a16:creationId xmlns:a16="http://schemas.microsoft.com/office/drawing/2014/main" id="{7476DF6B-8674-1AF6-17CA-D1A77F1E55BB}"/>
              </a:ext>
            </a:extLst>
          </p:cNvPr>
          <p:cNvSpPr/>
          <p:nvPr/>
        </p:nvSpPr>
        <p:spPr>
          <a:xfrm>
            <a:off x="8225072" y="3846473"/>
            <a:ext cx="139853" cy="1337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8" name="Oval 47">
            <a:extLst>
              <a:ext uri="{FF2B5EF4-FFF2-40B4-BE49-F238E27FC236}">
                <a16:creationId xmlns:a16="http://schemas.microsoft.com/office/drawing/2014/main" id="{CFC02B93-7567-08CE-842B-3491D4CC6237}"/>
              </a:ext>
            </a:extLst>
          </p:cNvPr>
          <p:cNvSpPr/>
          <p:nvPr/>
        </p:nvSpPr>
        <p:spPr>
          <a:xfrm>
            <a:off x="8225072" y="4101333"/>
            <a:ext cx="139853" cy="133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9" name="Oval 48">
            <a:extLst>
              <a:ext uri="{FF2B5EF4-FFF2-40B4-BE49-F238E27FC236}">
                <a16:creationId xmlns:a16="http://schemas.microsoft.com/office/drawing/2014/main" id="{2C3283A6-59BB-5861-47B8-6D985A38ECFC}"/>
              </a:ext>
            </a:extLst>
          </p:cNvPr>
          <p:cNvSpPr/>
          <p:nvPr/>
        </p:nvSpPr>
        <p:spPr>
          <a:xfrm>
            <a:off x="8225072" y="4356193"/>
            <a:ext cx="139853" cy="133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0" name="Oval 49">
            <a:extLst>
              <a:ext uri="{FF2B5EF4-FFF2-40B4-BE49-F238E27FC236}">
                <a16:creationId xmlns:a16="http://schemas.microsoft.com/office/drawing/2014/main" id="{B1B2E8E8-9498-DA25-6890-DB9A5EEC4E02}"/>
              </a:ext>
            </a:extLst>
          </p:cNvPr>
          <p:cNvSpPr/>
          <p:nvPr/>
        </p:nvSpPr>
        <p:spPr>
          <a:xfrm>
            <a:off x="9015410" y="3591613"/>
            <a:ext cx="139853" cy="13376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1" name="Oval 50">
            <a:extLst>
              <a:ext uri="{FF2B5EF4-FFF2-40B4-BE49-F238E27FC236}">
                <a16:creationId xmlns:a16="http://schemas.microsoft.com/office/drawing/2014/main" id="{C4F297B9-5D37-39B9-1D7F-8DF8A7F5C4E6}"/>
              </a:ext>
            </a:extLst>
          </p:cNvPr>
          <p:cNvSpPr/>
          <p:nvPr/>
        </p:nvSpPr>
        <p:spPr>
          <a:xfrm>
            <a:off x="9015410" y="3846473"/>
            <a:ext cx="139853" cy="13376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2" name="Oval 51">
            <a:extLst>
              <a:ext uri="{FF2B5EF4-FFF2-40B4-BE49-F238E27FC236}">
                <a16:creationId xmlns:a16="http://schemas.microsoft.com/office/drawing/2014/main" id="{9747766A-5A8C-4C05-EEAC-4006A2E75626}"/>
              </a:ext>
            </a:extLst>
          </p:cNvPr>
          <p:cNvSpPr/>
          <p:nvPr/>
        </p:nvSpPr>
        <p:spPr>
          <a:xfrm>
            <a:off x="9015410" y="4101333"/>
            <a:ext cx="139853" cy="13376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3" name="Oval 52">
            <a:extLst>
              <a:ext uri="{FF2B5EF4-FFF2-40B4-BE49-F238E27FC236}">
                <a16:creationId xmlns:a16="http://schemas.microsoft.com/office/drawing/2014/main" id="{E1F85025-BE69-9BFF-CDAC-DE02E9CD81B3}"/>
              </a:ext>
            </a:extLst>
          </p:cNvPr>
          <p:cNvSpPr/>
          <p:nvPr/>
        </p:nvSpPr>
        <p:spPr>
          <a:xfrm>
            <a:off x="9015410" y="4356193"/>
            <a:ext cx="139853" cy="13376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55" name="Straight Connector 54">
            <a:extLst>
              <a:ext uri="{FF2B5EF4-FFF2-40B4-BE49-F238E27FC236}">
                <a16:creationId xmlns:a16="http://schemas.microsoft.com/office/drawing/2014/main" id="{36A50630-CC50-387E-F5A2-5E6C197A78C4}"/>
              </a:ext>
            </a:extLst>
          </p:cNvPr>
          <p:cNvCxnSpPr>
            <a:stCxn id="35" idx="6"/>
            <a:endCxn id="47" idx="2"/>
          </p:cNvCxnSpPr>
          <p:nvPr/>
        </p:nvCxnSpPr>
        <p:spPr>
          <a:xfrm>
            <a:off x="7434734" y="3913353"/>
            <a:ext cx="790338"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56" name="Straight Connector 55">
            <a:extLst>
              <a:ext uri="{FF2B5EF4-FFF2-40B4-BE49-F238E27FC236}">
                <a16:creationId xmlns:a16="http://schemas.microsoft.com/office/drawing/2014/main" id="{794BB8A5-BEEA-D6FB-F26F-DB4C59AAEEEA}"/>
              </a:ext>
            </a:extLst>
          </p:cNvPr>
          <p:cNvCxnSpPr>
            <a:cxnSpLocks/>
            <a:stCxn id="36" idx="6"/>
            <a:endCxn id="47" idx="3"/>
          </p:cNvCxnSpPr>
          <p:nvPr/>
        </p:nvCxnSpPr>
        <p:spPr>
          <a:xfrm flipV="1">
            <a:off x="7434734" y="3960644"/>
            <a:ext cx="810819" cy="207569"/>
          </a:xfrm>
          <a:prstGeom prst="line">
            <a:avLst/>
          </a:prstGeom>
        </p:spPr>
        <p:style>
          <a:lnRef idx="1">
            <a:schemeClr val="accent3"/>
          </a:lnRef>
          <a:fillRef idx="0">
            <a:schemeClr val="accent3"/>
          </a:fillRef>
          <a:effectRef idx="0">
            <a:schemeClr val="accent3"/>
          </a:effectRef>
          <a:fontRef idx="minor">
            <a:schemeClr val="tx1"/>
          </a:fontRef>
        </p:style>
      </p:cxnSp>
      <p:cxnSp>
        <p:nvCxnSpPr>
          <p:cNvPr id="59" name="Straight Connector 58">
            <a:extLst>
              <a:ext uri="{FF2B5EF4-FFF2-40B4-BE49-F238E27FC236}">
                <a16:creationId xmlns:a16="http://schemas.microsoft.com/office/drawing/2014/main" id="{79C44D3B-51D7-FACF-49C3-C224805235C4}"/>
              </a:ext>
            </a:extLst>
          </p:cNvPr>
          <p:cNvCxnSpPr>
            <a:cxnSpLocks/>
            <a:stCxn id="47" idx="6"/>
            <a:endCxn id="51" idx="2"/>
          </p:cNvCxnSpPr>
          <p:nvPr/>
        </p:nvCxnSpPr>
        <p:spPr>
          <a:xfrm>
            <a:off x="8364925" y="3913353"/>
            <a:ext cx="65048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63" name="Straight Connector 62">
            <a:extLst>
              <a:ext uri="{FF2B5EF4-FFF2-40B4-BE49-F238E27FC236}">
                <a16:creationId xmlns:a16="http://schemas.microsoft.com/office/drawing/2014/main" id="{CE65135B-F76C-52D4-FA6D-0D13E8FD1B9F}"/>
              </a:ext>
            </a:extLst>
          </p:cNvPr>
          <p:cNvCxnSpPr>
            <a:cxnSpLocks/>
            <a:stCxn id="47" idx="5"/>
            <a:endCxn id="52" idx="2"/>
          </p:cNvCxnSpPr>
          <p:nvPr/>
        </p:nvCxnSpPr>
        <p:spPr>
          <a:xfrm>
            <a:off x="8344444" y="3960644"/>
            <a:ext cx="670966" cy="207569"/>
          </a:xfrm>
          <a:prstGeom prst="line">
            <a:avLst/>
          </a:prstGeom>
        </p:spPr>
        <p:style>
          <a:lnRef idx="1">
            <a:schemeClr val="accent3"/>
          </a:lnRef>
          <a:fillRef idx="0">
            <a:schemeClr val="accent3"/>
          </a:fillRef>
          <a:effectRef idx="0">
            <a:schemeClr val="accent3"/>
          </a:effectRef>
          <a:fontRef idx="minor">
            <a:schemeClr val="tx1"/>
          </a:fontRef>
        </p:style>
      </p:cxnSp>
      <p:cxnSp>
        <p:nvCxnSpPr>
          <p:cNvPr id="3075" name="Straight Connector 3074">
            <a:extLst>
              <a:ext uri="{FF2B5EF4-FFF2-40B4-BE49-F238E27FC236}">
                <a16:creationId xmlns:a16="http://schemas.microsoft.com/office/drawing/2014/main" id="{D2EA84F9-C991-2CED-1777-D3CC105C6616}"/>
              </a:ext>
            </a:extLst>
          </p:cNvPr>
          <p:cNvCxnSpPr>
            <a:cxnSpLocks/>
            <a:stCxn id="47" idx="7"/>
            <a:endCxn id="50" idx="2"/>
          </p:cNvCxnSpPr>
          <p:nvPr/>
        </p:nvCxnSpPr>
        <p:spPr>
          <a:xfrm flipV="1">
            <a:off x="8344444" y="3658493"/>
            <a:ext cx="670966" cy="207569"/>
          </a:xfrm>
          <a:prstGeom prst="line">
            <a:avLst/>
          </a:prstGeom>
        </p:spPr>
        <p:style>
          <a:lnRef idx="1">
            <a:schemeClr val="accent3"/>
          </a:lnRef>
          <a:fillRef idx="0">
            <a:schemeClr val="accent3"/>
          </a:fillRef>
          <a:effectRef idx="0">
            <a:schemeClr val="accent3"/>
          </a:effectRef>
          <a:fontRef idx="minor">
            <a:schemeClr val="tx1"/>
          </a:fontRef>
        </p:style>
      </p:cxnSp>
      <p:cxnSp>
        <p:nvCxnSpPr>
          <p:cNvPr id="3079" name="Straight Connector 3078">
            <a:extLst>
              <a:ext uri="{FF2B5EF4-FFF2-40B4-BE49-F238E27FC236}">
                <a16:creationId xmlns:a16="http://schemas.microsoft.com/office/drawing/2014/main" id="{5F4123C1-D943-29F9-1386-159265FA94D6}"/>
              </a:ext>
            </a:extLst>
          </p:cNvPr>
          <p:cNvCxnSpPr>
            <a:cxnSpLocks/>
            <a:stCxn id="34" idx="6"/>
            <a:endCxn id="47" idx="1"/>
          </p:cNvCxnSpPr>
          <p:nvPr/>
        </p:nvCxnSpPr>
        <p:spPr>
          <a:xfrm>
            <a:off x="7434734" y="3658493"/>
            <a:ext cx="810819" cy="207569"/>
          </a:xfrm>
          <a:prstGeom prst="line">
            <a:avLst/>
          </a:prstGeom>
        </p:spPr>
        <p:style>
          <a:lnRef idx="1">
            <a:schemeClr val="accent3"/>
          </a:lnRef>
          <a:fillRef idx="0">
            <a:schemeClr val="accent3"/>
          </a:fillRef>
          <a:effectRef idx="0">
            <a:schemeClr val="accent3"/>
          </a:effectRef>
          <a:fontRef idx="minor">
            <a:schemeClr val="tx1"/>
          </a:fontRef>
        </p:style>
      </p:cxnSp>
      <p:cxnSp>
        <p:nvCxnSpPr>
          <p:cNvPr id="3084" name="Straight Connector 3083">
            <a:extLst>
              <a:ext uri="{FF2B5EF4-FFF2-40B4-BE49-F238E27FC236}">
                <a16:creationId xmlns:a16="http://schemas.microsoft.com/office/drawing/2014/main" id="{765F91EE-04CF-9E18-4FB7-99F703966A51}"/>
              </a:ext>
            </a:extLst>
          </p:cNvPr>
          <p:cNvCxnSpPr>
            <a:cxnSpLocks/>
            <a:stCxn id="37" idx="6"/>
            <a:endCxn id="48" idx="2"/>
          </p:cNvCxnSpPr>
          <p:nvPr/>
        </p:nvCxnSpPr>
        <p:spPr>
          <a:xfrm flipV="1">
            <a:off x="7434734" y="4168213"/>
            <a:ext cx="790338" cy="254860"/>
          </a:xfrm>
          <a:prstGeom prst="line">
            <a:avLst/>
          </a:prstGeom>
        </p:spPr>
        <p:style>
          <a:lnRef idx="1">
            <a:schemeClr val="accent3"/>
          </a:lnRef>
          <a:fillRef idx="0">
            <a:schemeClr val="accent3"/>
          </a:fillRef>
          <a:effectRef idx="0">
            <a:schemeClr val="accent3"/>
          </a:effectRef>
          <a:fontRef idx="minor">
            <a:schemeClr val="tx1"/>
          </a:fontRef>
        </p:style>
      </p:cxnSp>
      <p:cxnSp>
        <p:nvCxnSpPr>
          <p:cNvPr id="3087" name="Straight Connector 3086">
            <a:extLst>
              <a:ext uri="{FF2B5EF4-FFF2-40B4-BE49-F238E27FC236}">
                <a16:creationId xmlns:a16="http://schemas.microsoft.com/office/drawing/2014/main" id="{01A000DA-AA1F-E503-3699-9E3BF062900B}"/>
              </a:ext>
            </a:extLst>
          </p:cNvPr>
          <p:cNvCxnSpPr>
            <a:cxnSpLocks/>
            <a:stCxn id="37" idx="6"/>
            <a:endCxn id="49" idx="2"/>
          </p:cNvCxnSpPr>
          <p:nvPr/>
        </p:nvCxnSpPr>
        <p:spPr>
          <a:xfrm>
            <a:off x="7434734" y="4423073"/>
            <a:ext cx="790338"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3090" name="Straight Connector 3089">
            <a:extLst>
              <a:ext uri="{FF2B5EF4-FFF2-40B4-BE49-F238E27FC236}">
                <a16:creationId xmlns:a16="http://schemas.microsoft.com/office/drawing/2014/main" id="{0E25B1BC-68FD-A58E-FB4E-A95EB8039FDE}"/>
              </a:ext>
            </a:extLst>
          </p:cNvPr>
          <p:cNvCxnSpPr>
            <a:cxnSpLocks/>
            <a:stCxn id="48" idx="6"/>
            <a:endCxn id="52" idx="2"/>
          </p:cNvCxnSpPr>
          <p:nvPr/>
        </p:nvCxnSpPr>
        <p:spPr>
          <a:xfrm>
            <a:off x="8364925" y="4168213"/>
            <a:ext cx="65048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3093" name="Straight Connector 3092">
            <a:extLst>
              <a:ext uri="{FF2B5EF4-FFF2-40B4-BE49-F238E27FC236}">
                <a16:creationId xmlns:a16="http://schemas.microsoft.com/office/drawing/2014/main" id="{35C194FC-E6F2-05ED-EB95-000C73F95908}"/>
              </a:ext>
            </a:extLst>
          </p:cNvPr>
          <p:cNvCxnSpPr>
            <a:cxnSpLocks/>
            <a:stCxn id="49" idx="6"/>
            <a:endCxn id="53" idx="2"/>
          </p:cNvCxnSpPr>
          <p:nvPr/>
        </p:nvCxnSpPr>
        <p:spPr>
          <a:xfrm>
            <a:off x="8364925" y="4423073"/>
            <a:ext cx="65048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3096" name="Straight Connector 3095">
            <a:extLst>
              <a:ext uri="{FF2B5EF4-FFF2-40B4-BE49-F238E27FC236}">
                <a16:creationId xmlns:a16="http://schemas.microsoft.com/office/drawing/2014/main" id="{BF0EC5AF-252A-CA0B-FCF0-5F42C1A7BD72}"/>
              </a:ext>
            </a:extLst>
          </p:cNvPr>
          <p:cNvCxnSpPr>
            <a:cxnSpLocks/>
            <a:stCxn id="34" idx="6"/>
            <a:endCxn id="46" idx="2"/>
          </p:cNvCxnSpPr>
          <p:nvPr/>
        </p:nvCxnSpPr>
        <p:spPr>
          <a:xfrm>
            <a:off x="7434734" y="3658493"/>
            <a:ext cx="790338"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3099" name="Straight Connector 3098">
            <a:extLst>
              <a:ext uri="{FF2B5EF4-FFF2-40B4-BE49-F238E27FC236}">
                <a16:creationId xmlns:a16="http://schemas.microsoft.com/office/drawing/2014/main" id="{C998E005-DEE6-7222-0ED4-2047766E9934}"/>
              </a:ext>
            </a:extLst>
          </p:cNvPr>
          <p:cNvCxnSpPr>
            <a:cxnSpLocks/>
            <a:stCxn id="46" idx="6"/>
            <a:endCxn id="50" idx="2"/>
          </p:cNvCxnSpPr>
          <p:nvPr/>
        </p:nvCxnSpPr>
        <p:spPr>
          <a:xfrm>
            <a:off x="8364925" y="3658493"/>
            <a:ext cx="65048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3102" name="Straight Connector 3101">
            <a:extLst>
              <a:ext uri="{FF2B5EF4-FFF2-40B4-BE49-F238E27FC236}">
                <a16:creationId xmlns:a16="http://schemas.microsoft.com/office/drawing/2014/main" id="{4EBB84B1-A3B5-0D63-492E-C6C34E0BC99D}"/>
              </a:ext>
            </a:extLst>
          </p:cNvPr>
          <p:cNvCxnSpPr>
            <a:cxnSpLocks/>
            <a:stCxn id="47" idx="4"/>
            <a:endCxn id="53" idx="2"/>
          </p:cNvCxnSpPr>
          <p:nvPr/>
        </p:nvCxnSpPr>
        <p:spPr>
          <a:xfrm>
            <a:off x="8294999" y="3980233"/>
            <a:ext cx="720411" cy="442840"/>
          </a:xfrm>
          <a:prstGeom prst="line">
            <a:avLst/>
          </a:prstGeom>
        </p:spPr>
        <p:style>
          <a:lnRef idx="1">
            <a:schemeClr val="accent3"/>
          </a:lnRef>
          <a:fillRef idx="0">
            <a:schemeClr val="accent3"/>
          </a:fillRef>
          <a:effectRef idx="0">
            <a:schemeClr val="accent3"/>
          </a:effectRef>
          <a:fontRef idx="minor">
            <a:schemeClr val="tx1"/>
          </a:fontRef>
        </p:style>
      </p:cxnSp>
      <p:sp>
        <p:nvSpPr>
          <p:cNvPr id="3105" name="TextBox 3104">
            <a:extLst>
              <a:ext uri="{FF2B5EF4-FFF2-40B4-BE49-F238E27FC236}">
                <a16:creationId xmlns:a16="http://schemas.microsoft.com/office/drawing/2014/main" id="{B2110C18-D044-5494-644A-E399E00862C5}"/>
              </a:ext>
            </a:extLst>
          </p:cNvPr>
          <p:cNvSpPr txBox="1"/>
          <p:nvPr/>
        </p:nvSpPr>
        <p:spPr>
          <a:xfrm>
            <a:off x="727755" y="2870761"/>
            <a:ext cx="476250" cy="369332"/>
          </a:xfrm>
          <a:prstGeom prst="rect">
            <a:avLst/>
          </a:prstGeom>
          <a:noFill/>
        </p:spPr>
        <p:txBody>
          <a:bodyPr wrap="square" rtlCol="0">
            <a:spAutoFit/>
          </a:bodyPr>
          <a:lstStyle/>
          <a:p>
            <a:r>
              <a:rPr lang="en-GB" b="1"/>
              <a:t>1.</a:t>
            </a:r>
            <a:endParaRPr lang="en-SE" b="1"/>
          </a:p>
        </p:txBody>
      </p:sp>
      <p:sp>
        <p:nvSpPr>
          <p:cNvPr id="3106" name="TextBox 3105">
            <a:extLst>
              <a:ext uri="{FF2B5EF4-FFF2-40B4-BE49-F238E27FC236}">
                <a16:creationId xmlns:a16="http://schemas.microsoft.com/office/drawing/2014/main" id="{210A7736-67BB-3EB9-9AA6-FB2E8599EFF3}"/>
              </a:ext>
            </a:extLst>
          </p:cNvPr>
          <p:cNvSpPr txBox="1"/>
          <p:nvPr/>
        </p:nvSpPr>
        <p:spPr>
          <a:xfrm>
            <a:off x="6818631" y="3199607"/>
            <a:ext cx="476250" cy="369332"/>
          </a:xfrm>
          <a:prstGeom prst="rect">
            <a:avLst/>
          </a:prstGeom>
          <a:noFill/>
        </p:spPr>
        <p:txBody>
          <a:bodyPr wrap="square" rtlCol="0">
            <a:spAutoFit/>
          </a:bodyPr>
          <a:lstStyle/>
          <a:p>
            <a:r>
              <a:rPr lang="en-GB" b="1"/>
              <a:t>2.</a:t>
            </a:r>
            <a:endParaRPr lang="en-SE" b="1"/>
          </a:p>
        </p:txBody>
      </p:sp>
      <p:sp>
        <p:nvSpPr>
          <p:cNvPr id="3108" name="TextBox 3107">
            <a:extLst>
              <a:ext uri="{FF2B5EF4-FFF2-40B4-BE49-F238E27FC236}">
                <a16:creationId xmlns:a16="http://schemas.microsoft.com/office/drawing/2014/main" id="{431C5CF6-CD1F-B686-4C53-809F81B565AE}"/>
              </a:ext>
            </a:extLst>
          </p:cNvPr>
          <p:cNvSpPr txBox="1"/>
          <p:nvPr/>
        </p:nvSpPr>
        <p:spPr>
          <a:xfrm>
            <a:off x="7056756" y="4830127"/>
            <a:ext cx="4380864" cy="2308324"/>
          </a:xfrm>
          <a:prstGeom prst="rect">
            <a:avLst/>
          </a:prstGeom>
          <a:noFill/>
        </p:spPr>
        <p:txBody>
          <a:bodyPr wrap="square" rtlCol="0">
            <a:spAutoFit/>
          </a:bodyPr>
          <a:lstStyle/>
          <a:p>
            <a:r>
              <a:rPr lang="en-GB"/>
              <a:t>Penalize a node by the number of connections it has.</a:t>
            </a:r>
          </a:p>
          <a:p>
            <a:endParaRPr lang="en-GB"/>
          </a:p>
          <a:p>
            <a:r>
              <a:rPr lang="en-GB"/>
              <a:t>Since the number of nodes grows exponentially, we divide by the logarithm of the </a:t>
            </a:r>
            <a:r>
              <a:rPr lang="en-GB" err="1"/>
              <a:t>numer</a:t>
            </a:r>
            <a:r>
              <a:rPr lang="en-GB"/>
              <a:t> of nodes.</a:t>
            </a:r>
          </a:p>
          <a:p>
            <a:endParaRPr lang="en-GB"/>
          </a:p>
          <a:p>
            <a:endParaRPr lang="en-SE"/>
          </a:p>
        </p:txBody>
      </p:sp>
      <p:sp>
        <p:nvSpPr>
          <p:cNvPr id="3109" name="TextBox 3108">
            <a:extLst>
              <a:ext uri="{FF2B5EF4-FFF2-40B4-BE49-F238E27FC236}">
                <a16:creationId xmlns:a16="http://schemas.microsoft.com/office/drawing/2014/main" id="{9102F79D-4240-5954-5C62-BCF11F49D801}"/>
              </a:ext>
            </a:extLst>
          </p:cNvPr>
          <p:cNvSpPr txBox="1"/>
          <p:nvPr/>
        </p:nvSpPr>
        <p:spPr>
          <a:xfrm>
            <a:off x="8065603" y="3244530"/>
            <a:ext cx="2800517" cy="276999"/>
          </a:xfrm>
          <a:prstGeom prst="rect">
            <a:avLst/>
          </a:prstGeom>
          <a:noFill/>
        </p:spPr>
        <p:txBody>
          <a:bodyPr wrap="square" rtlCol="0">
            <a:spAutoFit/>
          </a:bodyPr>
          <a:lstStyle/>
          <a:p>
            <a:r>
              <a:rPr lang="en-GB" sz="1200" i="1"/>
              <a:t>Adjusted importance = importance / log(7)</a:t>
            </a:r>
            <a:endParaRPr lang="en-SE" sz="1200" i="1"/>
          </a:p>
        </p:txBody>
      </p:sp>
    </p:spTree>
    <p:extLst>
      <p:ext uri="{BB962C8B-B14F-4D97-AF65-F5344CB8AC3E}">
        <p14:creationId xmlns:p14="http://schemas.microsoft.com/office/powerpoint/2010/main" val="3259283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081EBA-1A99-D0F8-F5CD-558A480C9D20}"/>
              </a:ext>
            </a:extLst>
          </p:cNvPr>
          <p:cNvSpPr txBox="1"/>
          <p:nvPr/>
        </p:nvSpPr>
        <p:spPr>
          <a:xfrm>
            <a:off x="6361604" y="1590337"/>
            <a:ext cx="6096000" cy="369332"/>
          </a:xfrm>
          <a:prstGeom prst="rect">
            <a:avLst/>
          </a:prstGeom>
          <a:noFill/>
        </p:spPr>
        <p:txBody>
          <a:bodyPr wrap="square">
            <a:spAutoFit/>
          </a:bodyPr>
          <a:lstStyle/>
          <a:p>
            <a:r>
              <a:rPr lang="en-SE" dirty="0">
                <a:hlinkClick r:id="rId2"/>
              </a:rPr>
              <a:t>https://github.com/InfectionMedicineProteomics/BINN</a:t>
            </a:r>
            <a:r>
              <a:rPr lang="en-GB" dirty="0"/>
              <a:t> </a:t>
            </a:r>
            <a:endParaRPr lang="en-SE" dirty="0"/>
          </a:p>
        </p:txBody>
      </p:sp>
      <p:sp>
        <p:nvSpPr>
          <p:cNvPr id="4" name="TextBox 3">
            <a:extLst>
              <a:ext uri="{FF2B5EF4-FFF2-40B4-BE49-F238E27FC236}">
                <a16:creationId xmlns:a16="http://schemas.microsoft.com/office/drawing/2014/main" id="{000ADED0-96F5-FB32-B304-02E268B2D75C}"/>
              </a:ext>
            </a:extLst>
          </p:cNvPr>
          <p:cNvSpPr txBox="1"/>
          <p:nvPr/>
        </p:nvSpPr>
        <p:spPr>
          <a:xfrm>
            <a:off x="1395663" y="577131"/>
            <a:ext cx="9400674" cy="646331"/>
          </a:xfrm>
          <a:prstGeom prst="rect">
            <a:avLst/>
          </a:prstGeom>
          <a:noFill/>
        </p:spPr>
        <p:txBody>
          <a:bodyPr wrap="square" rtlCol="0">
            <a:spAutoFit/>
          </a:bodyPr>
          <a:lstStyle/>
          <a:p>
            <a:pPr algn="ctr"/>
            <a:r>
              <a:rPr lang="en-GB" dirty="0"/>
              <a:t>The package now allows for the creation, training, interpretation and visualization of BINNs (everything showed in this presentation)</a:t>
            </a:r>
            <a:endParaRPr lang="en-SE" dirty="0"/>
          </a:p>
        </p:txBody>
      </p:sp>
      <p:pic>
        <p:nvPicPr>
          <p:cNvPr id="5" name="Picture 4" descr="A screenshot of a computer&#10;&#10;Description automatically generated">
            <a:extLst>
              <a:ext uri="{FF2B5EF4-FFF2-40B4-BE49-F238E27FC236}">
                <a16:creationId xmlns:a16="http://schemas.microsoft.com/office/drawing/2014/main" id="{34A0A975-1410-9A65-64DF-29AA62E4D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1604" y="2047088"/>
            <a:ext cx="5515394" cy="4486355"/>
          </a:xfrm>
          <a:prstGeom prst="rect">
            <a:avLst/>
          </a:prstGeom>
        </p:spPr>
      </p:pic>
      <p:pic>
        <p:nvPicPr>
          <p:cNvPr id="2050" name="Picture 2">
            <a:extLst>
              <a:ext uri="{FF2B5EF4-FFF2-40B4-BE49-F238E27FC236}">
                <a16:creationId xmlns:a16="http://schemas.microsoft.com/office/drawing/2014/main" id="{54612A40-171A-3C4C-C431-F451CB08D4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03" y="3126763"/>
            <a:ext cx="5129356" cy="34440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4367012-DA2D-8581-F43E-390CCD480284}"/>
              </a:ext>
            </a:extLst>
          </p:cNvPr>
          <p:cNvSpPr txBox="1"/>
          <p:nvPr/>
        </p:nvSpPr>
        <p:spPr>
          <a:xfrm>
            <a:off x="619803" y="1328990"/>
            <a:ext cx="6096000" cy="1815882"/>
          </a:xfrm>
          <a:prstGeom prst="rect">
            <a:avLst/>
          </a:prstGeom>
          <a:noFill/>
        </p:spPr>
        <p:txBody>
          <a:bodyPr wrap="square">
            <a:spAutoFit/>
          </a:bodyPr>
          <a:lstStyle/>
          <a:p>
            <a:r>
              <a:rPr lang="en-GB" sz="1600" dirty="0">
                <a:solidFill>
                  <a:schemeClr val="accent5">
                    <a:lumMod val="75000"/>
                  </a:schemeClr>
                </a:solidFill>
                <a:effectLst/>
                <a:latin typeface="Consolas" panose="020B0609020204030204" pitchFamily="49" charset="0"/>
                <a:cs typeface="Consolas" panose="020B0609020204030204" pitchFamily="49" charset="0"/>
              </a:rPr>
              <a:t>network</a:t>
            </a:r>
            <a:r>
              <a:rPr lang="en-GB" sz="1600" dirty="0">
                <a:latin typeface="Consolas" panose="020B0609020204030204" pitchFamily="49" charset="0"/>
                <a:cs typeface="Consolas" panose="020B0609020204030204" pitchFamily="49" charset="0"/>
              </a:rPr>
              <a:t> </a:t>
            </a:r>
            <a:r>
              <a:rPr lang="en-GB" sz="1600" dirty="0">
                <a:effectLst/>
                <a:latin typeface="Consolas" panose="020B0609020204030204" pitchFamily="49" charset="0"/>
                <a:cs typeface="Consolas" panose="020B0609020204030204" pitchFamily="49" charset="0"/>
              </a:rPr>
              <a:t>=</a:t>
            </a:r>
            <a:r>
              <a:rPr lang="en-GB" sz="1600" dirty="0">
                <a:latin typeface="Consolas" panose="020B0609020204030204" pitchFamily="49" charset="0"/>
                <a:cs typeface="Consolas" panose="020B0609020204030204" pitchFamily="49" charset="0"/>
              </a:rPr>
              <a:t> </a:t>
            </a:r>
            <a:r>
              <a:rPr lang="en-GB" sz="1600" dirty="0">
                <a:solidFill>
                  <a:schemeClr val="accent2"/>
                </a:solidFill>
                <a:effectLst/>
                <a:latin typeface="Consolas" panose="020B0609020204030204" pitchFamily="49" charset="0"/>
                <a:cs typeface="Consolas" panose="020B0609020204030204" pitchFamily="49" charset="0"/>
              </a:rPr>
              <a:t>Network</a:t>
            </a:r>
            <a:r>
              <a:rPr lang="en-GB" sz="1600" dirty="0">
                <a:latin typeface="Consolas" panose="020B0609020204030204" pitchFamily="49" charset="0"/>
                <a:cs typeface="Consolas" panose="020B0609020204030204" pitchFamily="49" charset="0"/>
              </a:rPr>
              <a:t>(</a:t>
            </a:r>
          </a:p>
          <a:p>
            <a:pPr lvl="1"/>
            <a:r>
              <a:rPr lang="en-GB" sz="1600" dirty="0" err="1">
                <a:effectLst/>
                <a:latin typeface="Consolas" panose="020B0609020204030204" pitchFamily="49" charset="0"/>
                <a:cs typeface="Consolas" panose="020B0609020204030204" pitchFamily="49" charset="0"/>
              </a:rPr>
              <a:t>input_data</a:t>
            </a:r>
            <a:r>
              <a:rPr lang="en-GB" sz="1600" dirty="0">
                <a:effectLst/>
                <a:latin typeface="Consolas" panose="020B0609020204030204" pitchFamily="49" charset="0"/>
                <a:cs typeface="Consolas" panose="020B0609020204030204" pitchFamily="49" charset="0"/>
              </a:rPr>
              <a:t>=</a:t>
            </a:r>
            <a:r>
              <a:rPr lang="en-GB" sz="1600" dirty="0" err="1">
                <a:effectLst/>
                <a:latin typeface="Consolas" panose="020B0609020204030204" pitchFamily="49" charset="0"/>
                <a:cs typeface="Consolas" panose="020B0609020204030204" pitchFamily="49" charset="0"/>
              </a:rPr>
              <a:t>input_data</a:t>
            </a:r>
            <a:r>
              <a:rPr lang="en-GB" sz="1600" dirty="0">
                <a:latin typeface="Consolas" panose="020B0609020204030204" pitchFamily="49" charset="0"/>
                <a:cs typeface="Consolas" panose="020B0609020204030204" pitchFamily="49" charset="0"/>
              </a:rPr>
              <a:t>, </a:t>
            </a:r>
          </a:p>
          <a:p>
            <a:pPr lvl="1"/>
            <a:r>
              <a:rPr lang="en-GB" sz="1600" dirty="0">
                <a:effectLst/>
                <a:latin typeface="Consolas" panose="020B0609020204030204" pitchFamily="49" charset="0"/>
                <a:cs typeface="Consolas" panose="020B0609020204030204" pitchFamily="49" charset="0"/>
              </a:rPr>
              <a:t>pathways=pathways</a:t>
            </a:r>
            <a:r>
              <a:rPr lang="en-GB" sz="1600" dirty="0">
                <a:latin typeface="Consolas" panose="020B0609020204030204" pitchFamily="49" charset="0"/>
                <a:cs typeface="Consolas" panose="020B0609020204030204" pitchFamily="49" charset="0"/>
              </a:rPr>
              <a:t>, </a:t>
            </a:r>
          </a:p>
          <a:p>
            <a:pPr lvl="1"/>
            <a:r>
              <a:rPr lang="en-GB" sz="1600" dirty="0">
                <a:effectLst/>
                <a:latin typeface="Consolas" panose="020B0609020204030204" pitchFamily="49" charset="0"/>
                <a:cs typeface="Consolas" panose="020B0609020204030204" pitchFamily="49" charset="0"/>
              </a:rPr>
              <a:t>mapping=translation	</a:t>
            </a:r>
          </a:p>
          <a:p>
            <a:pPr lvl="1"/>
            <a:r>
              <a:rPr lang="en-GB" sz="1600" dirty="0">
                <a:latin typeface="Consolas" panose="020B0609020204030204" pitchFamily="49" charset="0"/>
                <a:cs typeface="Consolas" panose="020B0609020204030204" pitchFamily="49" charset="0"/>
              </a:rPr>
              <a:t>)</a:t>
            </a:r>
          </a:p>
          <a:p>
            <a:endParaRPr lang="en-GB" sz="1600" dirty="0">
              <a:latin typeface="Consolas" panose="020B0609020204030204" pitchFamily="49" charset="0"/>
              <a:cs typeface="Consolas" panose="020B0609020204030204" pitchFamily="49" charset="0"/>
            </a:endParaRPr>
          </a:p>
          <a:p>
            <a:r>
              <a:rPr lang="en-GB" sz="1600" dirty="0" err="1">
                <a:solidFill>
                  <a:schemeClr val="accent5">
                    <a:lumMod val="75000"/>
                  </a:schemeClr>
                </a:solidFill>
                <a:effectLst/>
                <a:latin typeface="Consolas" panose="020B0609020204030204" pitchFamily="49" charset="0"/>
                <a:cs typeface="Consolas" panose="020B0609020204030204" pitchFamily="49" charset="0"/>
              </a:rPr>
              <a:t>binn</a:t>
            </a:r>
            <a:r>
              <a:rPr lang="en-GB" sz="1600" dirty="0">
                <a:latin typeface="Consolas" panose="020B0609020204030204" pitchFamily="49" charset="0"/>
                <a:cs typeface="Consolas" panose="020B0609020204030204" pitchFamily="49" charset="0"/>
              </a:rPr>
              <a:t> </a:t>
            </a:r>
            <a:r>
              <a:rPr lang="en-GB" sz="1600" dirty="0">
                <a:effectLst/>
                <a:latin typeface="Consolas" panose="020B0609020204030204" pitchFamily="49" charset="0"/>
                <a:cs typeface="Consolas" panose="020B0609020204030204" pitchFamily="49" charset="0"/>
              </a:rPr>
              <a:t>=</a:t>
            </a:r>
            <a:r>
              <a:rPr lang="en-GB" sz="1600" dirty="0">
                <a:latin typeface="Consolas" panose="020B0609020204030204" pitchFamily="49" charset="0"/>
                <a:cs typeface="Consolas" panose="020B0609020204030204" pitchFamily="49" charset="0"/>
              </a:rPr>
              <a:t> </a:t>
            </a:r>
            <a:r>
              <a:rPr lang="en-GB" sz="1600" dirty="0">
                <a:solidFill>
                  <a:schemeClr val="accent2"/>
                </a:solidFill>
                <a:effectLst/>
                <a:latin typeface="Consolas" panose="020B0609020204030204" pitchFamily="49" charset="0"/>
                <a:cs typeface="Consolas" panose="020B0609020204030204" pitchFamily="49" charset="0"/>
              </a:rPr>
              <a:t>BINN</a:t>
            </a:r>
            <a:r>
              <a:rPr lang="en-GB" sz="1600" dirty="0">
                <a:latin typeface="Consolas" panose="020B0609020204030204" pitchFamily="49" charset="0"/>
                <a:cs typeface="Consolas" panose="020B0609020204030204" pitchFamily="49" charset="0"/>
              </a:rPr>
              <a:t>(</a:t>
            </a:r>
            <a:r>
              <a:rPr lang="en-GB" sz="1600" dirty="0">
                <a:effectLst/>
                <a:latin typeface="Consolas" panose="020B0609020204030204" pitchFamily="49" charset="0"/>
                <a:cs typeface="Consolas" panose="020B0609020204030204" pitchFamily="49" charset="0"/>
              </a:rPr>
              <a:t>pathways=network</a:t>
            </a:r>
            <a:r>
              <a:rPr lang="en-GB" sz="1600" dirty="0">
                <a:latin typeface="Consolas" panose="020B0609020204030204" pitchFamily="49" charset="0"/>
                <a:cs typeface="Consolas" panose="020B0609020204030204" pitchFamily="49" charset="0"/>
              </a:rPr>
              <a:t>, </a:t>
            </a:r>
            <a:r>
              <a:rPr lang="en-GB" sz="1600" dirty="0" err="1">
                <a:effectLst/>
                <a:latin typeface="Consolas" panose="020B0609020204030204" pitchFamily="49" charset="0"/>
                <a:cs typeface="Consolas" panose="020B0609020204030204" pitchFamily="49" charset="0"/>
              </a:rPr>
              <a:t>n_layers</a:t>
            </a:r>
            <a:r>
              <a:rPr lang="en-GB" sz="1600" dirty="0">
                <a:effectLst/>
                <a:latin typeface="Consolas" panose="020B0609020204030204" pitchFamily="49" charset="0"/>
                <a:cs typeface="Consolas" panose="020B0609020204030204" pitchFamily="49" charset="0"/>
              </a:rPr>
              <a:t>=4</a:t>
            </a:r>
            <a:r>
              <a:rPr lang="en-GB" sz="1600" dirty="0">
                <a:latin typeface="Consolas" panose="020B0609020204030204" pitchFamily="49" charset="0"/>
                <a:cs typeface="Consolas" panose="020B0609020204030204" pitchFamily="49" charset="0"/>
              </a:rPr>
              <a:t>)</a:t>
            </a:r>
            <a:endParaRPr lang="en-SE"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6642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90E2-E981-DF2C-C89F-CC29F0B1D46B}"/>
              </a:ext>
            </a:extLst>
          </p:cNvPr>
          <p:cNvSpPr>
            <a:spLocks noGrp="1"/>
          </p:cNvSpPr>
          <p:nvPr>
            <p:ph type="title"/>
          </p:nvPr>
        </p:nvSpPr>
        <p:spPr/>
        <p:txBody>
          <a:bodyPr/>
          <a:lstStyle/>
          <a:p>
            <a:r>
              <a:rPr lang="en-GB" dirty="0"/>
              <a:t>The goal</a:t>
            </a:r>
            <a:endParaRPr lang="en-SE" dirty="0"/>
          </a:p>
        </p:txBody>
      </p:sp>
      <p:sp>
        <p:nvSpPr>
          <p:cNvPr id="3" name="Content Placeholder 2">
            <a:extLst>
              <a:ext uri="{FF2B5EF4-FFF2-40B4-BE49-F238E27FC236}">
                <a16:creationId xmlns:a16="http://schemas.microsoft.com/office/drawing/2014/main" id="{2A530035-29A3-2FAF-AAAC-9CE4E7779FC9}"/>
              </a:ext>
            </a:extLst>
          </p:cNvPr>
          <p:cNvSpPr>
            <a:spLocks noGrp="1"/>
          </p:cNvSpPr>
          <p:nvPr>
            <p:ph idx="1"/>
          </p:nvPr>
        </p:nvSpPr>
        <p:spPr>
          <a:xfrm>
            <a:off x="838200" y="2484303"/>
            <a:ext cx="10515600" cy="3338428"/>
          </a:xfrm>
        </p:spPr>
        <p:txBody>
          <a:bodyPr>
            <a:normAutofit/>
          </a:bodyPr>
          <a:lstStyle/>
          <a:p>
            <a:pPr marL="0" indent="0" algn="ctr">
              <a:buNone/>
            </a:pPr>
            <a:r>
              <a:rPr lang="en-US" b="0" dirty="0">
                <a:solidFill>
                  <a:schemeClr val="accent5">
                    <a:lumMod val="75000"/>
                  </a:schemeClr>
                </a:solidFill>
                <a:effectLst/>
                <a:latin typeface="Arial" panose="020B0604020202020204" pitchFamily="34" charset="0"/>
              </a:rPr>
              <a:t>Identifying</a:t>
            </a:r>
            <a:r>
              <a:rPr lang="en-US" b="0" dirty="0">
                <a:solidFill>
                  <a:srgbClr val="202122"/>
                </a:solidFill>
                <a:effectLst/>
                <a:latin typeface="Arial" panose="020B0604020202020204" pitchFamily="34" charset="0"/>
              </a:rPr>
              <a:t>, </a:t>
            </a:r>
            <a:r>
              <a:rPr lang="en-US" b="0" dirty="0">
                <a:solidFill>
                  <a:schemeClr val="accent2">
                    <a:lumMod val="75000"/>
                  </a:schemeClr>
                </a:solidFill>
                <a:effectLst/>
                <a:latin typeface="Arial" panose="020B0604020202020204" pitchFamily="34" charset="0"/>
              </a:rPr>
              <a:t>quantifying</a:t>
            </a:r>
            <a:r>
              <a:rPr lang="en-US" b="0" dirty="0">
                <a:solidFill>
                  <a:srgbClr val="202122"/>
                </a:solidFill>
                <a:effectLst/>
                <a:latin typeface="Arial" panose="020B0604020202020204" pitchFamily="34" charset="0"/>
              </a:rPr>
              <a:t> and </a:t>
            </a:r>
            <a:r>
              <a:rPr lang="en-US" b="0" dirty="0">
                <a:solidFill>
                  <a:schemeClr val="accent6">
                    <a:lumMod val="75000"/>
                  </a:schemeClr>
                </a:solidFill>
                <a:effectLst/>
                <a:latin typeface="Arial" panose="020B0604020202020204" pitchFamily="34" charset="0"/>
              </a:rPr>
              <a:t>characterizing</a:t>
            </a:r>
            <a:r>
              <a:rPr lang="en-US" b="0" dirty="0">
                <a:solidFill>
                  <a:srgbClr val="202122"/>
                </a:solidFill>
                <a:effectLst/>
                <a:latin typeface="Arial" panose="020B0604020202020204" pitchFamily="34" charset="0"/>
              </a:rPr>
              <a:t> large quantities of biological molecules.</a:t>
            </a:r>
          </a:p>
          <a:p>
            <a:pPr marL="0" indent="0" algn="ctr">
              <a:buNone/>
            </a:pPr>
            <a:endParaRPr lang="en-US" dirty="0">
              <a:solidFill>
                <a:srgbClr val="202122"/>
              </a:solidFill>
              <a:latin typeface="Arial" panose="020B0604020202020204" pitchFamily="34" charset="0"/>
            </a:endParaRPr>
          </a:p>
          <a:p>
            <a:pPr marL="0" indent="0" algn="ctr">
              <a:buNone/>
            </a:pPr>
            <a:endParaRPr lang="en-US" dirty="0">
              <a:solidFill>
                <a:srgbClr val="202122"/>
              </a:solidFill>
              <a:latin typeface="Arial" panose="020B0604020202020204" pitchFamily="34" charset="0"/>
            </a:endParaRPr>
          </a:p>
          <a:p>
            <a:pPr marL="0" indent="0" algn="ctr">
              <a:buNone/>
            </a:pPr>
            <a:endParaRPr lang="en-US" dirty="0">
              <a:solidFill>
                <a:srgbClr val="202122"/>
              </a:solidFill>
              <a:latin typeface="Arial" panose="020B0604020202020204" pitchFamily="34" charset="0"/>
            </a:endParaRPr>
          </a:p>
          <a:p>
            <a:pPr marL="0" indent="0" algn="ctr">
              <a:buNone/>
            </a:pPr>
            <a:r>
              <a:rPr lang="en-US" dirty="0">
                <a:solidFill>
                  <a:srgbClr val="202122"/>
                </a:solidFill>
                <a:latin typeface="Arial" panose="020B0604020202020204" pitchFamily="34" charset="0"/>
              </a:rPr>
              <a:t>Often to connect molecule with disease, and thereby find therapeutical targets or means of diagnosis.</a:t>
            </a:r>
            <a:endParaRPr lang="en-GB" dirty="0"/>
          </a:p>
        </p:txBody>
      </p:sp>
      <p:sp>
        <p:nvSpPr>
          <p:cNvPr id="5" name="Rectangle 4">
            <a:extLst>
              <a:ext uri="{FF2B5EF4-FFF2-40B4-BE49-F238E27FC236}">
                <a16:creationId xmlns:a16="http://schemas.microsoft.com/office/drawing/2014/main" id="{53F14DA8-1AE3-AF82-6F82-7D5A333F576E}"/>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What is omics</a:t>
            </a:r>
          </a:p>
        </p:txBody>
      </p:sp>
    </p:spTree>
    <p:extLst>
      <p:ext uri="{BB962C8B-B14F-4D97-AF65-F5344CB8AC3E}">
        <p14:creationId xmlns:p14="http://schemas.microsoft.com/office/powerpoint/2010/main" val="2644145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90E2-E981-DF2C-C89F-CC29F0B1D46B}"/>
              </a:ext>
            </a:extLst>
          </p:cNvPr>
          <p:cNvSpPr>
            <a:spLocks noGrp="1"/>
          </p:cNvSpPr>
          <p:nvPr>
            <p:ph type="title"/>
          </p:nvPr>
        </p:nvSpPr>
        <p:spPr/>
        <p:txBody>
          <a:bodyPr/>
          <a:lstStyle/>
          <a:p>
            <a:r>
              <a:rPr lang="en-GB" dirty="0"/>
              <a:t>Omics</a:t>
            </a:r>
            <a:endParaRPr lang="en-SE" dirty="0"/>
          </a:p>
        </p:txBody>
      </p:sp>
      <p:sp>
        <p:nvSpPr>
          <p:cNvPr id="3" name="Content Placeholder 2">
            <a:extLst>
              <a:ext uri="{FF2B5EF4-FFF2-40B4-BE49-F238E27FC236}">
                <a16:creationId xmlns:a16="http://schemas.microsoft.com/office/drawing/2014/main" id="{2A530035-29A3-2FAF-AAAC-9CE4E7779FC9}"/>
              </a:ext>
            </a:extLst>
          </p:cNvPr>
          <p:cNvSpPr>
            <a:spLocks noGrp="1"/>
          </p:cNvSpPr>
          <p:nvPr>
            <p:ph idx="1"/>
          </p:nvPr>
        </p:nvSpPr>
        <p:spPr>
          <a:xfrm>
            <a:off x="838200" y="1841122"/>
            <a:ext cx="10515600" cy="4489935"/>
          </a:xfrm>
        </p:spPr>
        <p:txBody>
          <a:bodyPr>
            <a:normAutofit fontScale="85000" lnSpcReduction="20000"/>
          </a:bodyPr>
          <a:lstStyle/>
          <a:p>
            <a:pPr>
              <a:buFontTx/>
              <a:buChar char="-"/>
            </a:pPr>
            <a:r>
              <a:rPr lang="en-GB" i="1" dirty="0"/>
              <a:t>Genomics </a:t>
            </a:r>
            <a:r>
              <a:rPr lang="en-GB" dirty="0"/>
              <a:t>– study of genomes</a:t>
            </a:r>
          </a:p>
          <a:p>
            <a:pPr>
              <a:buFontTx/>
              <a:buChar char="-"/>
            </a:pPr>
            <a:r>
              <a:rPr lang="en-GB" i="1" dirty="0"/>
              <a:t>Transcriptomics</a:t>
            </a:r>
            <a:r>
              <a:rPr lang="en-GB" dirty="0"/>
              <a:t> – study of RNA</a:t>
            </a:r>
          </a:p>
          <a:p>
            <a:pPr>
              <a:buFontTx/>
              <a:buChar char="-"/>
            </a:pPr>
            <a:r>
              <a:rPr lang="en-GB" i="1" dirty="0"/>
              <a:t>Epigenomics</a:t>
            </a:r>
            <a:r>
              <a:rPr lang="en-GB" dirty="0"/>
              <a:t> – study of epigenetic modifications</a:t>
            </a:r>
          </a:p>
          <a:p>
            <a:pPr>
              <a:buFontTx/>
              <a:buChar char="-"/>
            </a:pPr>
            <a:endParaRPr lang="en-GB" dirty="0"/>
          </a:p>
          <a:p>
            <a:pPr>
              <a:buFontTx/>
              <a:buChar char="-"/>
            </a:pPr>
            <a:r>
              <a:rPr lang="en-GB" b="1" i="1" dirty="0"/>
              <a:t>Proteomics</a:t>
            </a:r>
            <a:r>
              <a:rPr lang="en-GB" b="1" dirty="0"/>
              <a:t> – study of proteins</a:t>
            </a:r>
          </a:p>
          <a:p>
            <a:pPr>
              <a:buFontTx/>
              <a:buChar char="-"/>
            </a:pPr>
            <a:r>
              <a:rPr lang="en-GB" i="1" dirty="0" err="1"/>
              <a:t>Peptidomics</a:t>
            </a:r>
            <a:r>
              <a:rPr lang="en-GB" dirty="0"/>
              <a:t> – study of short amino acid sequences (peptides)</a:t>
            </a:r>
          </a:p>
          <a:p>
            <a:pPr>
              <a:buFontTx/>
              <a:buChar char="-"/>
            </a:pPr>
            <a:endParaRPr lang="en-GB" dirty="0"/>
          </a:p>
          <a:p>
            <a:pPr>
              <a:buFontTx/>
              <a:buChar char="-"/>
            </a:pPr>
            <a:r>
              <a:rPr lang="en-GB" i="1" dirty="0" err="1"/>
              <a:t>Microbiomics</a:t>
            </a:r>
            <a:r>
              <a:rPr lang="en-GB" dirty="0"/>
              <a:t> – study of the microbiome</a:t>
            </a:r>
          </a:p>
          <a:p>
            <a:pPr>
              <a:buFontTx/>
              <a:buChar char="-"/>
            </a:pPr>
            <a:r>
              <a:rPr lang="en-GB" i="1" dirty="0"/>
              <a:t>Metabolomics</a:t>
            </a:r>
            <a:r>
              <a:rPr lang="en-GB" dirty="0"/>
              <a:t> – study of metabolites</a:t>
            </a:r>
          </a:p>
          <a:p>
            <a:pPr marL="0" indent="0">
              <a:buNone/>
            </a:pPr>
            <a:endParaRPr lang="en-GB" i="1" dirty="0"/>
          </a:p>
          <a:p>
            <a:pPr marL="0" indent="0">
              <a:buNone/>
            </a:pPr>
            <a:r>
              <a:rPr lang="en-GB" i="1" dirty="0"/>
              <a:t>…</a:t>
            </a:r>
          </a:p>
          <a:p>
            <a:pPr>
              <a:buFontTx/>
              <a:buChar char="-"/>
            </a:pPr>
            <a:endParaRPr lang="en-GB" i="1" dirty="0"/>
          </a:p>
        </p:txBody>
      </p:sp>
      <p:sp>
        <p:nvSpPr>
          <p:cNvPr id="4" name="Rectangle 3">
            <a:extLst>
              <a:ext uri="{FF2B5EF4-FFF2-40B4-BE49-F238E27FC236}">
                <a16:creationId xmlns:a16="http://schemas.microsoft.com/office/drawing/2014/main" id="{AA7B5136-347C-9B05-3BEF-DCA2E1607885}"/>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What is omics</a:t>
            </a:r>
          </a:p>
        </p:txBody>
      </p:sp>
      <p:cxnSp>
        <p:nvCxnSpPr>
          <p:cNvPr id="6" name="Straight Connector 5">
            <a:extLst>
              <a:ext uri="{FF2B5EF4-FFF2-40B4-BE49-F238E27FC236}">
                <a16:creationId xmlns:a16="http://schemas.microsoft.com/office/drawing/2014/main" id="{52A13287-D016-F9A7-8718-79A459FFAE57}"/>
              </a:ext>
            </a:extLst>
          </p:cNvPr>
          <p:cNvCxnSpPr/>
          <p:nvPr/>
        </p:nvCxnSpPr>
        <p:spPr>
          <a:xfrm>
            <a:off x="9007366" y="3342290"/>
            <a:ext cx="0" cy="746234"/>
          </a:xfrm>
          <a:prstGeom prst="line">
            <a:avLst/>
          </a:prstGeom>
          <a:ln w="28575"/>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8E0114F4-D56C-5B94-543C-332BFB06965A}"/>
              </a:ext>
            </a:extLst>
          </p:cNvPr>
          <p:cNvSpPr txBox="1"/>
          <p:nvPr/>
        </p:nvSpPr>
        <p:spPr>
          <a:xfrm>
            <a:off x="9106912" y="3530741"/>
            <a:ext cx="1744714" cy="369332"/>
          </a:xfrm>
          <a:prstGeom prst="rect">
            <a:avLst/>
          </a:prstGeom>
          <a:noFill/>
        </p:spPr>
        <p:txBody>
          <a:bodyPr wrap="square" rtlCol="0">
            <a:spAutoFit/>
          </a:bodyPr>
          <a:lstStyle/>
          <a:p>
            <a:r>
              <a:rPr lang="en-GB" dirty="0"/>
              <a:t>(my domains)</a:t>
            </a:r>
            <a:endParaRPr lang="en-SE" dirty="0"/>
          </a:p>
        </p:txBody>
      </p:sp>
    </p:spTree>
    <p:extLst>
      <p:ext uri="{BB962C8B-B14F-4D97-AF65-F5344CB8AC3E}">
        <p14:creationId xmlns:p14="http://schemas.microsoft.com/office/powerpoint/2010/main" val="392389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Why prevalent now</a:t>
            </a:r>
            <a:endParaRPr lang="en-SE" dirty="0"/>
          </a:p>
        </p:txBody>
      </p:sp>
      <p:sp>
        <p:nvSpPr>
          <p:cNvPr id="3" name="Content Placeholder 2">
            <a:extLst>
              <a:ext uri="{FF2B5EF4-FFF2-40B4-BE49-F238E27FC236}">
                <a16:creationId xmlns:a16="http://schemas.microsoft.com/office/drawing/2014/main" id="{718E2A6C-7474-AADF-5399-182F60FC6E4A}"/>
              </a:ext>
            </a:extLst>
          </p:cNvPr>
          <p:cNvSpPr>
            <a:spLocks noGrp="1"/>
          </p:cNvSpPr>
          <p:nvPr>
            <p:ph idx="1"/>
          </p:nvPr>
        </p:nvSpPr>
        <p:spPr/>
        <p:txBody>
          <a:bodyPr/>
          <a:lstStyle/>
          <a:p>
            <a:r>
              <a:rPr lang="en-GB" dirty="0"/>
              <a:t>Data gathering capabilities increased</a:t>
            </a:r>
          </a:p>
          <a:p>
            <a:r>
              <a:rPr lang="en-GB" dirty="0"/>
              <a:t>Data processing capabilities increased</a:t>
            </a:r>
            <a:endParaRPr lang="en-SE" dirty="0"/>
          </a:p>
        </p:txBody>
      </p:sp>
      <p:pic>
        <p:nvPicPr>
          <p:cNvPr id="1026" name="Picture 2" descr="Volume 409 Issue 6822, 15 February 2001">
            <a:extLst>
              <a:ext uri="{FF2B5EF4-FFF2-40B4-BE49-F238E27FC236}">
                <a16:creationId xmlns:a16="http://schemas.microsoft.com/office/drawing/2014/main" id="{31EA932B-FB31-F4FA-62FD-712AA77FE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104" y="3225094"/>
            <a:ext cx="2095500" cy="27527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54D7CA-EF63-7FC8-B0CC-2EDF62E416A3}"/>
              </a:ext>
            </a:extLst>
          </p:cNvPr>
          <p:cNvSpPr txBox="1"/>
          <p:nvPr/>
        </p:nvSpPr>
        <p:spPr>
          <a:xfrm>
            <a:off x="1537636" y="5982096"/>
            <a:ext cx="2725152" cy="369332"/>
          </a:xfrm>
          <a:prstGeom prst="rect">
            <a:avLst/>
          </a:prstGeom>
          <a:noFill/>
        </p:spPr>
        <p:txBody>
          <a:bodyPr wrap="square" rtlCol="0">
            <a:spAutoFit/>
          </a:bodyPr>
          <a:lstStyle/>
          <a:p>
            <a:r>
              <a:rPr lang="en-GB" dirty="0"/>
              <a:t>Human genome project</a:t>
            </a:r>
            <a:endParaRPr lang="en-SE" dirty="0"/>
          </a:p>
        </p:txBody>
      </p:sp>
      <p:sp>
        <p:nvSpPr>
          <p:cNvPr id="7" name="Rectangle 6">
            <a:extLst>
              <a:ext uri="{FF2B5EF4-FFF2-40B4-BE49-F238E27FC236}">
                <a16:creationId xmlns:a16="http://schemas.microsoft.com/office/drawing/2014/main" id="{910A2CF4-1F5A-A6B3-F9A1-F539FC282C90}"/>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What is omics</a:t>
            </a:r>
          </a:p>
        </p:txBody>
      </p:sp>
      <p:pic>
        <p:nvPicPr>
          <p:cNvPr id="20482" name="Picture 2" descr="The Cost of Sequencing a Human Genome">
            <a:extLst>
              <a:ext uri="{FF2B5EF4-FFF2-40B4-BE49-F238E27FC236}">
                <a16:creationId xmlns:a16="http://schemas.microsoft.com/office/drawing/2014/main" id="{2932641F-482B-DFAD-D122-B965FCB49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499" y="3225094"/>
            <a:ext cx="5239385" cy="2948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229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Why prevalent now</a:t>
            </a:r>
            <a:endParaRPr lang="en-SE" dirty="0"/>
          </a:p>
        </p:txBody>
      </p:sp>
      <p:sp>
        <p:nvSpPr>
          <p:cNvPr id="3" name="Content Placeholder 2">
            <a:extLst>
              <a:ext uri="{FF2B5EF4-FFF2-40B4-BE49-F238E27FC236}">
                <a16:creationId xmlns:a16="http://schemas.microsoft.com/office/drawing/2014/main" id="{718E2A6C-7474-AADF-5399-182F60FC6E4A}"/>
              </a:ext>
            </a:extLst>
          </p:cNvPr>
          <p:cNvSpPr>
            <a:spLocks noGrp="1"/>
          </p:cNvSpPr>
          <p:nvPr>
            <p:ph idx="1"/>
          </p:nvPr>
        </p:nvSpPr>
        <p:spPr/>
        <p:txBody>
          <a:bodyPr/>
          <a:lstStyle/>
          <a:p>
            <a:r>
              <a:rPr lang="en-GB" dirty="0"/>
              <a:t>Databases</a:t>
            </a:r>
          </a:p>
          <a:p>
            <a:pPr lvl="1"/>
            <a:r>
              <a:rPr lang="en-GB" dirty="0"/>
              <a:t>UniProt (</a:t>
            </a:r>
            <a:r>
              <a:rPr lang="en-GB" dirty="0">
                <a:hlinkClick r:id="rId2"/>
              </a:rPr>
              <a:t>https://www.uniprot.org/uniprotkb/P69905/entry</a:t>
            </a:r>
            <a:r>
              <a:rPr lang="en-GB" dirty="0"/>
              <a:t>) </a:t>
            </a:r>
          </a:p>
          <a:p>
            <a:pPr lvl="1"/>
            <a:r>
              <a:rPr lang="en-GB" dirty="0" err="1"/>
              <a:t>Ensembl</a:t>
            </a:r>
            <a:endParaRPr lang="en-GB" dirty="0"/>
          </a:p>
          <a:p>
            <a:pPr lvl="1"/>
            <a:r>
              <a:rPr lang="en-GB" dirty="0" err="1"/>
              <a:t>ProteomicsDB</a:t>
            </a:r>
            <a:endParaRPr lang="en-GB" dirty="0"/>
          </a:p>
          <a:p>
            <a:pPr lvl="1"/>
            <a:r>
              <a:rPr lang="en-GB" dirty="0"/>
              <a:t>Protein Atlas (</a:t>
            </a:r>
            <a:r>
              <a:rPr lang="en-GB" dirty="0">
                <a:hlinkClick r:id="rId3"/>
              </a:rPr>
              <a:t>https://www.proteinatlas.org/</a:t>
            </a:r>
            <a:r>
              <a:rPr lang="en-GB" dirty="0"/>
              <a:t>)</a:t>
            </a:r>
          </a:p>
          <a:p>
            <a:pPr lvl="1"/>
            <a:r>
              <a:rPr lang="en-GB" dirty="0"/>
              <a:t>Reactome</a:t>
            </a:r>
          </a:p>
          <a:p>
            <a:pPr lvl="1"/>
            <a:r>
              <a:rPr lang="en-GB" dirty="0"/>
              <a:t>…</a:t>
            </a:r>
          </a:p>
          <a:p>
            <a:pPr marL="0" indent="0">
              <a:buNone/>
            </a:pP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What is omics</a:t>
            </a:r>
          </a:p>
        </p:txBody>
      </p:sp>
    </p:spTree>
    <p:extLst>
      <p:ext uri="{BB962C8B-B14F-4D97-AF65-F5344CB8AC3E}">
        <p14:creationId xmlns:p14="http://schemas.microsoft.com/office/powerpoint/2010/main" val="2109369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a:ln>
            <a:noFill/>
          </a:ln>
        </p:spPr>
        <p:txBody>
          <a:bodyPr/>
          <a:lstStyle/>
          <a:p>
            <a:r>
              <a:rPr lang="en-GB" dirty="0"/>
              <a:t>Omics processing pipeline</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What is omics</a:t>
            </a:r>
          </a:p>
        </p:txBody>
      </p:sp>
      <p:sp>
        <p:nvSpPr>
          <p:cNvPr id="5" name="Rectangle 4">
            <a:extLst>
              <a:ext uri="{FF2B5EF4-FFF2-40B4-BE49-F238E27FC236}">
                <a16:creationId xmlns:a16="http://schemas.microsoft.com/office/drawing/2014/main" id="{1E1EE458-028E-C527-A9C1-CD17ABADFBF1}"/>
              </a:ext>
            </a:extLst>
          </p:cNvPr>
          <p:cNvSpPr/>
          <p:nvPr/>
        </p:nvSpPr>
        <p:spPr>
          <a:xfrm>
            <a:off x="1890346" y="1871175"/>
            <a:ext cx="2286000" cy="9906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Data gathering machine (e.g., mass-spec, sequencer etc.)</a:t>
            </a:r>
            <a:endParaRPr lang="en-SE" dirty="0"/>
          </a:p>
        </p:txBody>
      </p:sp>
      <p:sp>
        <p:nvSpPr>
          <p:cNvPr id="6" name="Rectangle 5">
            <a:extLst>
              <a:ext uri="{FF2B5EF4-FFF2-40B4-BE49-F238E27FC236}">
                <a16:creationId xmlns:a16="http://schemas.microsoft.com/office/drawing/2014/main" id="{6C154DE5-7CF4-7899-632D-857251E42E18}"/>
              </a:ext>
            </a:extLst>
          </p:cNvPr>
          <p:cNvSpPr/>
          <p:nvPr/>
        </p:nvSpPr>
        <p:spPr>
          <a:xfrm>
            <a:off x="1890346" y="3723421"/>
            <a:ext cx="2286000" cy="9906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Biological sample (e.g., singe cell, blood plasma etc.) </a:t>
            </a:r>
            <a:endParaRPr lang="en-SE" dirty="0"/>
          </a:p>
        </p:txBody>
      </p:sp>
      <p:sp>
        <p:nvSpPr>
          <p:cNvPr id="7" name="Arrow: Left-Right-Up 6">
            <a:extLst>
              <a:ext uri="{FF2B5EF4-FFF2-40B4-BE49-F238E27FC236}">
                <a16:creationId xmlns:a16="http://schemas.microsoft.com/office/drawing/2014/main" id="{4F83C053-80C5-A69C-E84A-A7C4E61AE2E5}"/>
              </a:ext>
            </a:extLst>
          </p:cNvPr>
          <p:cNvSpPr/>
          <p:nvPr/>
        </p:nvSpPr>
        <p:spPr>
          <a:xfrm rot="5400000">
            <a:off x="3440369" y="2494318"/>
            <a:ext cx="756138" cy="1570185"/>
          </a:xfrm>
          <a:prstGeom prst="leftRightUpArrow">
            <a:avLst>
              <a:gd name="adj1" fmla="val 6818"/>
              <a:gd name="adj2" fmla="val 7297"/>
              <a:gd name="adj3" fmla="val 971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 name="Rectangle 7">
            <a:extLst>
              <a:ext uri="{FF2B5EF4-FFF2-40B4-BE49-F238E27FC236}">
                <a16:creationId xmlns:a16="http://schemas.microsoft.com/office/drawing/2014/main" id="{115A1AB0-C64A-661E-98E8-E18BAE77CABA}"/>
              </a:ext>
            </a:extLst>
          </p:cNvPr>
          <p:cNvSpPr/>
          <p:nvPr/>
        </p:nvSpPr>
        <p:spPr>
          <a:xfrm>
            <a:off x="4794737" y="2980471"/>
            <a:ext cx="1456593" cy="6770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“Raw data”</a:t>
            </a:r>
            <a:endParaRPr lang="en-SE" dirty="0"/>
          </a:p>
        </p:txBody>
      </p:sp>
      <p:sp>
        <p:nvSpPr>
          <p:cNvPr id="9" name="Rectangle 8">
            <a:extLst>
              <a:ext uri="{FF2B5EF4-FFF2-40B4-BE49-F238E27FC236}">
                <a16:creationId xmlns:a16="http://schemas.microsoft.com/office/drawing/2014/main" id="{3CF3AF1F-F1CE-4DB2-E53A-0D748806DAA7}"/>
              </a:ext>
            </a:extLst>
          </p:cNvPr>
          <p:cNvSpPr/>
          <p:nvPr/>
        </p:nvSpPr>
        <p:spPr>
          <a:xfrm>
            <a:off x="4794735" y="4593128"/>
            <a:ext cx="1456593" cy="67700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Processing</a:t>
            </a:r>
            <a:endParaRPr lang="en-SE" dirty="0"/>
          </a:p>
        </p:txBody>
      </p:sp>
      <p:sp>
        <p:nvSpPr>
          <p:cNvPr id="10" name="Rectangle 9">
            <a:extLst>
              <a:ext uri="{FF2B5EF4-FFF2-40B4-BE49-F238E27FC236}">
                <a16:creationId xmlns:a16="http://schemas.microsoft.com/office/drawing/2014/main" id="{02B2DAFD-6A04-049E-8EC5-140A206721B4}"/>
              </a:ext>
            </a:extLst>
          </p:cNvPr>
          <p:cNvSpPr/>
          <p:nvPr/>
        </p:nvSpPr>
        <p:spPr>
          <a:xfrm>
            <a:off x="6998673" y="5365873"/>
            <a:ext cx="1456593" cy="9906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Post processing analysis</a:t>
            </a:r>
            <a:endParaRPr lang="en-SE" dirty="0"/>
          </a:p>
        </p:txBody>
      </p:sp>
      <p:sp>
        <p:nvSpPr>
          <p:cNvPr id="12" name="Rectangle 11">
            <a:extLst>
              <a:ext uri="{FF2B5EF4-FFF2-40B4-BE49-F238E27FC236}">
                <a16:creationId xmlns:a16="http://schemas.microsoft.com/office/drawing/2014/main" id="{0FCDBBD4-535B-72BD-146B-0F6D74CD1312}"/>
              </a:ext>
            </a:extLst>
          </p:cNvPr>
          <p:cNvSpPr/>
          <p:nvPr/>
        </p:nvSpPr>
        <p:spPr>
          <a:xfrm>
            <a:off x="6998674" y="3831860"/>
            <a:ext cx="1456593" cy="58688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Processed data</a:t>
            </a:r>
            <a:endParaRPr lang="en-SE" dirty="0"/>
          </a:p>
        </p:txBody>
      </p:sp>
      <p:sp>
        <p:nvSpPr>
          <p:cNvPr id="14" name="Rectangle 13">
            <a:extLst>
              <a:ext uri="{FF2B5EF4-FFF2-40B4-BE49-F238E27FC236}">
                <a16:creationId xmlns:a16="http://schemas.microsoft.com/office/drawing/2014/main" id="{371A3776-771B-2DBA-EAA3-BDD212C2BF6E}"/>
              </a:ext>
            </a:extLst>
          </p:cNvPr>
          <p:cNvSpPr/>
          <p:nvPr/>
        </p:nvSpPr>
        <p:spPr>
          <a:xfrm>
            <a:off x="8931505" y="4606315"/>
            <a:ext cx="1456593" cy="5502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Conclusion</a:t>
            </a:r>
            <a:endParaRPr lang="en-SE" dirty="0"/>
          </a:p>
        </p:txBody>
      </p:sp>
      <p:sp>
        <p:nvSpPr>
          <p:cNvPr id="3" name="Arrow: Left-Right-Up 6">
            <a:extLst>
              <a:ext uri="{FF2B5EF4-FFF2-40B4-BE49-F238E27FC236}">
                <a16:creationId xmlns:a16="http://schemas.microsoft.com/office/drawing/2014/main" id="{2F3C010D-FC36-A955-32C8-988675BA35F0}"/>
              </a:ext>
            </a:extLst>
          </p:cNvPr>
          <p:cNvSpPr/>
          <p:nvPr/>
        </p:nvSpPr>
        <p:spPr>
          <a:xfrm rot="5400000">
            <a:off x="5813935" y="3397006"/>
            <a:ext cx="756138" cy="1456593"/>
          </a:xfrm>
          <a:prstGeom prst="leftRightUpArrow">
            <a:avLst>
              <a:gd name="adj1" fmla="val 6818"/>
              <a:gd name="adj2" fmla="val 7297"/>
              <a:gd name="adj3" fmla="val 971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5" name="Arrow: Left-Right-Up 6">
            <a:extLst>
              <a:ext uri="{FF2B5EF4-FFF2-40B4-BE49-F238E27FC236}">
                <a16:creationId xmlns:a16="http://schemas.microsoft.com/office/drawing/2014/main" id="{B378B54F-5B2E-6978-BA3F-DFC64E9A197E}"/>
              </a:ext>
            </a:extLst>
          </p:cNvPr>
          <p:cNvSpPr/>
          <p:nvPr/>
        </p:nvSpPr>
        <p:spPr>
          <a:xfrm rot="5400000">
            <a:off x="7845667" y="4395544"/>
            <a:ext cx="756138" cy="993531"/>
          </a:xfrm>
          <a:prstGeom prst="leftRightUpArrow">
            <a:avLst>
              <a:gd name="adj1" fmla="val 6818"/>
              <a:gd name="adj2" fmla="val 7297"/>
              <a:gd name="adj3" fmla="val 971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16828643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4288</TotalTime>
  <Words>1719</Words>
  <Application>Microsoft Macintosh PowerPoint</Application>
  <PresentationFormat>Widescreen</PresentationFormat>
  <Paragraphs>425</Paragraphs>
  <Slides>47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-apple-system</vt:lpstr>
      <vt:lpstr>Arial</vt:lpstr>
      <vt:lpstr>Calibri</vt:lpstr>
      <vt:lpstr>Calibri Light</vt:lpstr>
      <vt:lpstr>Cambria Math</vt:lpstr>
      <vt:lpstr>Consolas</vt:lpstr>
      <vt:lpstr>Helvetica Light</vt:lpstr>
      <vt:lpstr>Lato</vt:lpstr>
      <vt:lpstr>Roboto</vt:lpstr>
      <vt:lpstr>Source Sans Pro</vt:lpstr>
      <vt:lpstr>Times New Roman</vt:lpstr>
      <vt:lpstr>Office Theme</vt:lpstr>
      <vt:lpstr>Data-driven health (BMEN35)</vt:lpstr>
      <vt:lpstr>   Omics and interpretable machine learning  Data-driven Life Science   Erik Hartman</vt:lpstr>
      <vt:lpstr>Agenda</vt:lpstr>
      <vt:lpstr>Omics</vt:lpstr>
      <vt:lpstr>The goal</vt:lpstr>
      <vt:lpstr>Omics</vt:lpstr>
      <vt:lpstr>Why prevalent now</vt:lpstr>
      <vt:lpstr>Why prevalent now</vt:lpstr>
      <vt:lpstr>Omics processing pipeline</vt:lpstr>
      <vt:lpstr>What does omics data look like?</vt:lpstr>
      <vt:lpstr>What does omics data look like?</vt:lpstr>
      <vt:lpstr>What does omics data look like?</vt:lpstr>
      <vt:lpstr>Case: mass spec in a proteomics context</vt:lpstr>
      <vt:lpstr>Case: mass spec in a proteomics context</vt:lpstr>
      <vt:lpstr>Case: mass spec in a proteomics context</vt:lpstr>
      <vt:lpstr>Case: mass spec in a proteomics context</vt:lpstr>
      <vt:lpstr>Case: mass spec in a proteomics context</vt:lpstr>
      <vt:lpstr>Case: mass spec in a proteomics context</vt:lpstr>
      <vt:lpstr>Case: mass spec in a proteomics context</vt:lpstr>
      <vt:lpstr>Case: mass spec in a proteomics context</vt:lpstr>
      <vt:lpstr>Differential expression</vt:lpstr>
      <vt:lpstr>PowerPoint Presentation</vt:lpstr>
      <vt:lpstr>Graphs</vt:lpstr>
      <vt:lpstr>Machine learning on omics data</vt:lpstr>
      <vt:lpstr>PowerPoint Presentation</vt:lpstr>
      <vt:lpstr>Example of glass box vs. black box model</vt:lpstr>
      <vt:lpstr>SHAP</vt:lpstr>
      <vt:lpstr>Machine learning on omics data</vt:lpstr>
      <vt:lpstr>PowerPoint Presentation</vt:lpstr>
      <vt:lpstr>(Prote)omics context</vt:lpstr>
      <vt:lpstr>PowerPoint Presentation</vt:lpstr>
      <vt:lpstr>PowerPoint Presentation</vt:lpstr>
      <vt:lpstr>PowerPoint Presentation</vt:lpstr>
      <vt:lpstr>PowerPoint Presentation</vt:lpstr>
      <vt:lpstr>(Prote)omics context</vt:lpstr>
      <vt:lpstr>Can we do something similar with  pathway-analysis?</vt:lpstr>
      <vt:lpstr>PowerPoint Presentation</vt:lpstr>
      <vt:lpstr>PowerPoint Presentation</vt:lpstr>
      <vt:lpstr>Full workflow</vt:lpstr>
      <vt:lpstr>PowerPoint Presentation</vt:lpstr>
      <vt:lpstr>PowerPoint Presentation</vt:lpstr>
      <vt:lpstr>PowerPoint Presentation</vt:lpstr>
      <vt:lpstr>Biomarker identification</vt:lpstr>
      <vt:lpstr>Pathway analysis</vt:lpstr>
      <vt:lpstr>Pathway analysis</vt:lpstr>
      <vt:lpstr>Problems we faced and how we fixed them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Omics and interpretable machine learning </dc:title>
  <dc:creator>Erik Hartman</dc:creator>
  <cp:lastModifiedBy>Erik Hartman</cp:lastModifiedBy>
  <cp:revision>64</cp:revision>
  <dcterms:created xsi:type="dcterms:W3CDTF">2022-12-01T09:26:48Z</dcterms:created>
  <dcterms:modified xsi:type="dcterms:W3CDTF">2023-12-05T09:16:27Z</dcterms:modified>
</cp:coreProperties>
</file>